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 id="2147483858" r:id="rId2"/>
    <p:sldMasterId id="2147483891" r:id="rId3"/>
  </p:sldMasterIdLst>
  <p:notesMasterIdLst>
    <p:notesMasterId r:id="rId35"/>
  </p:notesMasterIdLst>
  <p:handoutMasterIdLst>
    <p:handoutMasterId r:id="rId36"/>
  </p:handoutMasterIdLst>
  <p:sldIdLst>
    <p:sldId id="797" r:id="rId4"/>
    <p:sldId id="5445" r:id="rId5"/>
    <p:sldId id="5512" r:id="rId6"/>
    <p:sldId id="5610" r:id="rId7"/>
    <p:sldId id="5625" r:id="rId8"/>
    <p:sldId id="5626" r:id="rId9"/>
    <p:sldId id="5627" r:id="rId10"/>
    <p:sldId id="5666" r:id="rId11"/>
    <p:sldId id="5665" r:id="rId12"/>
    <p:sldId id="5628" r:id="rId13"/>
    <p:sldId id="5664" r:id="rId14"/>
    <p:sldId id="5667" r:id="rId15"/>
    <p:sldId id="5668" r:id="rId16"/>
    <p:sldId id="5629" r:id="rId17"/>
    <p:sldId id="5670" r:id="rId18"/>
    <p:sldId id="5669" r:id="rId19"/>
    <p:sldId id="5662" r:id="rId20"/>
    <p:sldId id="5603" r:id="rId21"/>
    <p:sldId id="5663" r:id="rId22"/>
    <p:sldId id="5671" r:id="rId23"/>
    <p:sldId id="5674" r:id="rId24"/>
    <p:sldId id="5672" r:id="rId25"/>
    <p:sldId id="5673" r:id="rId26"/>
    <p:sldId id="5650" r:id="rId27"/>
    <p:sldId id="5675" r:id="rId28"/>
    <p:sldId id="5676" r:id="rId29"/>
    <p:sldId id="5609" r:id="rId30"/>
    <p:sldId id="5678" r:id="rId31"/>
    <p:sldId id="5679" r:id="rId32"/>
    <p:sldId id="5677" r:id="rId33"/>
    <p:sldId id="5482" r:id="rId34"/>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92FFC7FB-2ECF-1948-B8EE-67F269D8CE79}">
          <p14:sldIdLst>
            <p14:sldId id="797"/>
            <p14:sldId id="5445"/>
            <p14:sldId id="5512"/>
            <p14:sldId id="5610"/>
            <p14:sldId id="5625"/>
            <p14:sldId id="5626"/>
            <p14:sldId id="5627"/>
            <p14:sldId id="5666"/>
            <p14:sldId id="5665"/>
            <p14:sldId id="5628"/>
            <p14:sldId id="5664"/>
            <p14:sldId id="5667"/>
            <p14:sldId id="5668"/>
            <p14:sldId id="5629"/>
            <p14:sldId id="5670"/>
            <p14:sldId id="5669"/>
            <p14:sldId id="5662"/>
            <p14:sldId id="5603"/>
            <p14:sldId id="5663"/>
            <p14:sldId id="5671"/>
            <p14:sldId id="5674"/>
            <p14:sldId id="5672"/>
            <p14:sldId id="5673"/>
            <p14:sldId id="5650"/>
            <p14:sldId id="5675"/>
            <p14:sldId id="5676"/>
            <p14:sldId id="5609"/>
            <p14:sldId id="5678"/>
            <p14:sldId id="5679"/>
            <p14:sldId id="5677"/>
            <p14:sldId id="54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C922"/>
    <a:srgbClr val="A4A4A4"/>
    <a:srgbClr val="DCDCDC"/>
    <a:srgbClr val="3C3C3C"/>
    <a:srgbClr val="0062FF"/>
    <a:srgbClr val="6EA6FF"/>
    <a:srgbClr val="0530AD"/>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25"/>
    <p:restoredTop sz="97729"/>
  </p:normalViewPr>
  <p:slideViewPr>
    <p:cSldViewPr snapToGrid="0" snapToObjects="1">
      <p:cViewPr varScale="1">
        <p:scale>
          <a:sx n="141" d="100"/>
          <a:sy n="141" d="100"/>
        </p:scale>
        <p:origin x="92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panose="020B0503050203000203" pitchFamily="34" charset="0"/>
                <a:ea typeface="IBM Plex Sans" charset="0"/>
                <a:cs typeface="IBM Plex Sans" charset="0"/>
              </a:rPr>
              <a:t>IBM IX / © IBM Corporation</a:t>
            </a:r>
            <a:endParaRPr lang="en-US" sz="600" dirty="0">
              <a:solidFill>
                <a:schemeClr val="bg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a:t>IBM IX / © IBM Corporation</a:t>
            </a:r>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964169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97021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470050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93978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b="1" dirty="0"/>
              <a:t>Show 1st: stash reference: grid-example-guidelines.md</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HR" b="1"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HR" b="1" dirty="0"/>
              <a:t>Show 2nd: stash reference: creating-a-grid-old-way.html</a:t>
            </a:r>
          </a:p>
          <a:p>
            <a:endParaRPr lang="en-HR" b="1"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HR" b="1" dirty="0"/>
              <a:t>Show 3d: stash reference: creating-a-grid-new-way.html</a:t>
            </a:r>
          </a:p>
          <a:p>
            <a:endParaRPr lang="en-HR" b="1"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190735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b="1" dirty="0"/>
              <a:t>30 minutes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67324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R" b="1" dirty="0"/>
              <a:t>20 minutes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177966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GB" sz="2001" b="0" i="0" kern="1200" dirty="0">
                <a:solidFill>
                  <a:schemeClr val="bg1"/>
                </a:solidFill>
                <a:effectLst/>
                <a:latin typeface="IBM Plex Sans" panose="020B0503050203000203" pitchFamily="34" charset="0"/>
                <a:ea typeface="+mn-ea"/>
                <a:cs typeface="+mn-cs"/>
              </a:rPr>
              <a:t>Other values are: relative, absolute, fixed and sticky.</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159502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GB" sz="2001" b="0" i="0" kern="1200" dirty="0">
                <a:solidFill>
                  <a:schemeClr val="bg1"/>
                </a:solidFill>
                <a:effectLst/>
                <a:latin typeface="IBM Plex Sans" panose="020B0503050203000203" pitchFamily="34" charset="0"/>
                <a:ea typeface="+mn-ea"/>
                <a:cs typeface="+mn-cs"/>
              </a:rPr>
              <a:t>We can use inset properties: top, bottom, left and right to move the box relatively from its original position.</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GB" sz="2001" b="0" i="0" kern="1200" dirty="0">
              <a:solidFill>
                <a:schemeClr val="bg1"/>
              </a:solidFill>
              <a:effectLst/>
              <a:latin typeface="IBM Plex Sans" panose="020B0503050203000203" pitchFamily="34" charset="0"/>
              <a:ea typeface="+mn-ea"/>
              <a:cs typeface="+mn-cs"/>
            </a:endParaRPr>
          </a:p>
          <a:p>
            <a:r>
              <a:rPr lang="en-GB" sz="2001" b="0" i="0" kern="1200" dirty="0">
                <a:solidFill>
                  <a:schemeClr val="bg1"/>
                </a:solidFill>
                <a:effectLst/>
                <a:latin typeface="IBM Plex Sans" panose="020B0503050203000203" pitchFamily="34" charset="0"/>
                <a:ea typeface="+mn-ea"/>
                <a:cs typeface="+mn-cs"/>
              </a:rPr>
              <a:t>It is important to understand that once we set some inset properties, the element is moved out of the document flow and will overflow other elements around it. However, keep in mind that the space for the element is preserved on it's origin position.</a:t>
            </a:r>
          </a:p>
          <a:p>
            <a:br>
              <a:rPr lang="en-GB" sz="2001" b="0" i="0" kern="1200" dirty="0">
                <a:solidFill>
                  <a:schemeClr val="bg1"/>
                </a:solidFill>
                <a:effectLst/>
                <a:latin typeface="IBM Plex Sans" panose="020B0503050203000203" pitchFamily="34" charset="0"/>
                <a:ea typeface="+mn-ea"/>
                <a:cs typeface="+mn-cs"/>
              </a:rPr>
            </a:br>
            <a:r>
              <a:rPr lang="en-GB" sz="2001" b="0" i="0" kern="1200" dirty="0">
                <a:solidFill>
                  <a:schemeClr val="bg1"/>
                </a:solidFill>
                <a:effectLst/>
                <a:latin typeface="IBM Plex Sans" panose="020B0503050203000203" pitchFamily="34" charset="0"/>
                <a:ea typeface="+mn-ea"/>
                <a:cs typeface="+mn-cs"/>
              </a:rPr>
              <a:t>In general, we will not use inset properties on relatively positioned element.</a:t>
            </a:r>
          </a:p>
          <a:p>
            <a:r>
              <a:rPr lang="en-GB" sz="2001" b="0" i="0" kern="1200" dirty="0">
                <a:solidFill>
                  <a:schemeClr val="bg1"/>
                </a:solidFill>
                <a:effectLst/>
                <a:latin typeface="IBM Plex Sans" panose="020B0503050203000203" pitchFamily="34" charset="0"/>
                <a:ea typeface="+mn-ea"/>
                <a:cs typeface="+mn-cs"/>
              </a:rPr>
              <a:t>For those we will use some other values we have for positioning like `absolute` or `fixed`.</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GB"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GB" sz="2001" b="0" i="0" kern="1200" dirty="0">
                <a:solidFill>
                  <a:schemeClr val="bg1"/>
                </a:solidFill>
                <a:effectLst/>
                <a:latin typeface="IBM Plex Sans" panose="020B0503050203000203" pitchFamily="34" charset="0"/>
                <a:ea typeface="+mn-ea"/>
                <a:cs typeface="+mn-cs"/>
              </a:rPr>
              <a:t>Popular technique for moving element outside of viewport and animating it back in.</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43178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As we set the `absolute` value for position property, element is immediately removed from the document flow.</a:t>
            </a:r>
          </a:p>
          <a:p>
            <a:r>
              <a:rPr lang="en-GB" sz="2001" b="0" i="0" kern="1200" dirty="0">
                <a:solidFill>
                  <a:schemeClr val="bg1"/>
                </a:solidFill>
                <a:effectLst/>
                <a:latin typeface="IBM Plex Sans" panose="020B0503050203000203" pitchFamily="34" charset="0"/>
                <a:ea typeface="+mn-ea"/>
                <a:cs typeface="+mn-cs"/>
              </a:rPr>
              <a:t>Browser will also not preserve the space it originally occupied and will ignore the element basically (making other elements in document move up).</a:t>
            </a:r>
          </a:p>
          <a:p>
            <a:br>
              <a:rPr lang="en-GB" sz="2001" b="0" i="0" kern="1200" dirty="0">
                <a:solidFill>
                  <a:schemeClr val="bg1"/>
                </a:solidFill>
                <a:effectLst/>
                <a:latin typeface="IBM Plex Sans" panose="020B0503050203000203" pitchFamily="34" charset="0"/>
                <a:ea typeface="+mn-ea"/>
                <a:cs typeface="+mn-cs"/>
              </a:rPr>
            </a:br>
            <a:r>
              <a:rPr lang="en-GB" sz="2001" b="0" i="0" kern="1200" dirty="0">
                <a:solidFill>
                  <a:schemeClr val="bg1"/>
                </a:solidFill>
                <a:effectLst/>
                <a:latin typeface="IBM Plex Sans" panose="020B0503050203000203" pitchFamily="34" charset="0"/>
                <a:ea typeface="+mn-ea"/>
                <a:cs typeface="+mn-cs"/>
              </a:rPr>
              <a:t>We also need to note, that block level element will no longer be block level.</a:t>
            </a:r>
          </a:p>
          <a:p>
            <a:r>
              <a:rPr lang="en-GB" sz="2001" b="0" i="0" kern="1200" dirty="0">
                <a:solidFill>
                  <a:schemeClr val="bg1"/>
                </a:solidFill>
                <a:effectLst/>
                <a:latin typeface="IBM Plex Sans" panose="020B0503050203000203" pitchFamily="34" charset="0"/>
                <a:ea typeface="+mn-ea"/>
                <a:cs typeface="+mn-cs"/>
              </a:rPr>
              <a:t>Element will occupy only the space of it's content or more if `inset` properties are set.</a:t>
            </a:r>
          </a:p>
          <a:p>
            <a:br>
              <a:rPr lang="en-GB" sz="2001" b="0" i="0" kern="1200" dirty="0">
                <a:solidFill>
                  <a:schemeClr val="bg1"/>
                </a:solidFill>
                <a:effectLst/>
                <a:latin typeface="IBM Plex Sans" panose="020B0503050203000203" pitchFamily="34" charset="0"/>
                <a:ea typeface="+mn-ea"/>
                <a:cs typeface="+mn-cs"/>
              </a:rPr>
            </a:br>
            <a:r>
              <a:rPr lang="en-GB" sz="2001" b="0" i="0" kern="1200" dirty="0">
                <a:solidFill>
                  <a:schemeClr val="bg1"/>
                </a:solidFill>
                <a:effectLst/>
                <a:latin typeface="IBM Plex Sans" panose="020B0503050203000203" pitchFamily="34" charset="0"/>
                <a:ea typeface="+mn-ea"/>
                <a:cs typeface="+mn-cs"/>
              </a:rPr>
              <a:t>Element will be on same position (visually) on the screen.</a:t>
            </a:r>
          </a:p>
          <a:p>
            <a:br>
              <a:rPr lang="en-GB" sz="2001" b="0" i="0" kern="1200" dirty="0">
                <a:solidFill>
                  <a:schemeClr val="bg1"/>
                </a:solidFill>
                <a:effectLst/>
                <a:latin typeface="IBM Plex Sans" panose="020B0503050203000203" pitchFamily="34" charset="0"/>
                <a:ea typeface="+mn-ea"/>
                <a:cs typeface="+mn-cs"/>
              </a:rPr>
            </a:br>
            <a:r>
              <a:rPr lang="en-GB" sz="2001" b="0" i="0" kern="1200" dirty="0">
                <a:solidFill>
                  <a:schemeClr val="bg1"/>
                </a:solidFill>
                <a:effectLst/>
                <a:latin typeface="IBM Plex Sans" panose="020B0503050203000203" pitchFamily="34" charset="0"/>
                <a:ea typeface="+mn-ea"/>
                <a:cs typeface="+mn-cs"/>
              </a:rPr>
              <a:t>If we set some inset value, element will move around and might not be where we initially think it would be.</a:t>
            </a:r>
          </a:p>
          <a:p>
            <a:r>
              <a:rPr lang="en-GB" sz="2001" b="0" i="0" kern="1200" dirty="0">
                <a:solidFill>
                  <a:schemeClr val="bg1"/>
                </a:solidFill>
                <a:effectLst/>
                <a:latin typeface="IBM Plex Sans" panose="020B0503050203000203" pitchFamily="34" charset="0"/>
                <a:ea typeface="+mn-ea"/>
                <a:cs typeface="+mn-cs"/>
              </a:rPr>
              <a:t>Absolute element, absolutely positions itself on 1st parent container that it can reference (and this where the `relative` value comes in, as relative will not move around).</a:t>
            </a:r>
          </a:p>
          <a:p>
            <a:br>
              <a:rPr lang="en-GB" sz="2001" b="0" i="0" kern="1200" dirty="0">
                <a:solidFill>
                  <a:schemeClr val="bg1"/>
                </a:solidFill>
                <a:effectLst/>
                <a:latin typeface="IBM Plex Sans" panose="020B0503050203000203" pitchFamily="34" charset="0"/>
                <a:ea typeface="+mn-ea"/>
                <a:cs typeface="+mn-cs"/>
              </a:rPr>
            </a:br>
            <a:r>
              <a:rPr lang="en-GB" sz="2001" b="0" i="0" kern="1200" dirty="0">
                <a:solidFill>
                  <a:schemeClr val="bg1"/>
                </a:solidFill>
                <a:effectLst/>
                <a:latin typeface="IBM Plex Sans" panose="020B0503050203000203" pitchFamily="34" charset="0"/>
                <a:ea typeface="+mn-ea"/>
                <a:cs typeface="+mn-cs"/>
              </a:rPr>
              <a:t>But, the element does not necessarily needs to be `relative` it can also be any other position value, as long it is not `static`.</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24135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GB" sz="2001" b="0" i="0" kern="1200" dirty="0">
                <a:solidFill>
                  <a:schemeClr val="bg1"/>
                </a:solidFill>
                <a:effectLst/>
                <a:latin typeface="IBM Plex Sans" panose="020B0503050203000203" pitchFamily="34" charset="0"/>
                <a:ea typeface="+mn-ea"/>
                <a:cs typeface="+mn-cs"/>
              </a:rPr>
              <a:t>Now with setting position relative on the container element, be aware of the the difference.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21114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400977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Element with position value of `fixed` is not relative to any parent.</a:t>
            </a:r>
          </a:p>
          <a:p>
            <a:r>
              <a:rPr lang="en-GB" sz="2001" b="0" i="0" kern="1200" dirty="0">
                <a:solidFill>
                  <a:schemeClr val="bg1"/>
                </a:solidFill>
                <a:effectLst/>
                <a:latin typeface="IBM Plex Sans" panose="020B0503050203000203" pitchFamily="34" charset="0"/>
                <a:ea typeface="+mn-ea"/>
                <a:cs typeface="+mn-cs"/>
              </a:rPr>
              <a:t>It is relative to the HTML page. Fixed element is always on screen, even when we scroll.</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814694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Allows us to stick the element on the page and move as we scroll.</a:t>
            </a:r>
          </a:p>
          <a:p>
            <a:br>
              <a:rPr lang="en-GB" sz="2001" b="0" i="0" kern="1200" dirty="0">
                <a:solidFill>
                  <a:schemeClr val="bg1"/>
                </a:solidFill>
                <a:effectLst/>
                <a:latin typeface="IBM Plex Sans" panose="020B0503050203000203" pitchFamily="34" charset="0"/>
                <a:ea typeface="+mn-ea"/>
                <a:cs typeface="+mn-cs"/>
              </a:rPr>
            </a:br>
            <a:r>
              <a:rPr lang="en-GB" sz="2001" b="0" i="0" kern="1200" dirty="0">
                <a:solidFill>
                  <a:schemeClr val="bg1"/>
                </a:solidFill>
                <a:effectLst/>
                <a:latin typeface="IBM Plex Sans" panose="020B0503050203000203" pitchFamily="34" charset="0"/>
                <a:ea typeface="+mn-ea"/>
                <a:cs typeface="+mn-cs"/>
              </a:rPr>
              <a:t>Basically a combination of `relative` and `fixed` position.</a:t>
            </a:r>
          </a:p>
          <a:p>
            <a:br>
              <a:rPr lang="en-GB" sz="2001" b="0" i="0" kern="1200" dirty="0">
                <a:solidFill>
                  <a:schemeClr val="bg1"/>
                </a:solidFill>
                <a:effectLst/>
                <a:latin typeface="IBM Plex Sans" panose="020B0503050203000203" pitchFamily="34" charset="0"/>
                <a:ea typeface="+mn-ea"/>
                <a:cs typeface="+mn-cs"/>
              </a:rPr>
            </a:br>
            <a:r>
              <a:rPr lang="en-GB" sz="2001" b="0" i="0" kern="1200" dirty="0">
                <a:solidFill>
                  <a:schemeClr val="bg1"/>
                </a:solidFill>
                <a:effectLst/>
                <a:latin typeface="IBM Plex Sans" panose="020B0503050203000203" pitchFamily="34" charset="0"/>
                <a:ea typeface="+mn-ea"/>
                <a:cs typeface="+mn-cs"/>
              </a:rPr>
              <a:t>It behaves as a relative, but as we begin to scroll and as we move down the page, as soon as the element is about to go away, it changes to fixed position and moves with the page.</a:t>
            </a:r>
          </a:p>
          <a:p>
            <a:br>
              <a:rPr lang="en-GB" sz="2001" b="0" i="0" kern="1200" dirty="0">
                <a:solidFill>
                  <a:schemeClr val="bg1"/>
                </a:solidFill>
                <a:effectLst/>
                <a:latin typeface="IBM Plex Sans" panose="020B0503050203000203" pitchFamily="34" charset="0"/>
                <a:ea typeface="+mn-ea"/>
                <a:cs typeface="+mn-cs"/>
              </a:rPr>
            </a:br>
            <a:r>
              <a:rPr lang="en-GB" sz="2001" b="0" i="0" kern="1200" dirty="0">
                <a:solidFill>
                  <a:schemeClr val="bg1"/>
                </a:solidFill>
                <a:effectLst/>
                <a:latin typeface="IBM Plex Sans" panose="020B0503050203000203" pitchFamily="34" charset="0"/>
                <a:ea typeface="+mn-ea"/>
                <a:cs typeface="+mn-cs"/>
              </a:rPr>
              <a:t>We just need to define one of inset properties, e.g. `top: 0px;`</a:t>
            </a: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420078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GB" dirty="0"/>
              <a:t>https://</a:t>
            </a:r>
            <a:r>
              <a:rPr lang="en-GB" dirty="0" err="1"/>
              <a:t>codepen.io</a:t>
            </a:r>
            <a:r>
              <a:rPr lang="en-GB" dirty="0"/>
              <a:t>/</a:t>
            </a:r>
            <a:r>
              <a:rPr lang="en-GB" dirty="0" err="1"/>
              <a:t>silpap</a:t>
            </a:r>
            <a:r>
              <a:rPr lang="en-GB" dirty="0"/>
              <a:t>/pen/</a:t>
            </a:r>
            <a:r>
              <a:rPr lang="en-GB" dirty="0" err="1"/>
              <a:t>yLbVGMg</a:t>
            </a:r>
            <a:endParaRPr lang="en-HR" b="1"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923791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GB" dirty="0"/>
              <a:t>https://</a:t>
            </a:r>
            <a:r>
              <a:rPr lang="en-GB" dirty="0" err="1"/>
              <a:t>codepen.io</a:t>
            </a:r>
            <a:r>
              <a:rPr lang="en-GB" dirty="0"/>
              <a:t>/</a:t>
            </a:r>
            <a:r>
              <a:rPr lang="en-GB" dirty="0" err="1"/>
              <a:t>silpap</a:t>
            </a:r>
            <a:r>
              <a:rPr lang="en-GB" dirty="0"/>
              <a:t>/pen/</a:t>
            </a:r>
            <a:r>
              <a:rPr lang="en-GB" dirty="0" err="1"/>
              <a:t>yLbVGMg</a:t>
            </a:r>
            <a:endParaRPr lang="en-GB" dirty="0"/>
          </a:p>
          <a:p>
            <a:pPr marL="0" marR="0" lvl="0" indent="0" algn="l" defTabSz="1829349" rtl="0" eaLnBrk="1" fontAlgn="auto" latinLnBrk="0" hangingPunct="1">
              <a:lnSpc>
                <a:spcPct val="100000"/>
              </a:lnSpc>
              <a:spcBef>
                <a:spcPts val="1200"/>
              </a:spcBef>
              <a:spcAft>
                <a:spcPts val="0"/>
              </a:spcAft>
              <a:buClrTx/>
              <a:buSzTx/>
              <a:buFontTx/>
              <a:buNone/>
              <a:tabLst/>
              <a:defRPr/>
            </a:pPr>
            <a:endParaRPr lang="en-GB" b="1"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5min</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GB" b="1"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.box-2 {</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  position: relative;</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  left: calc(100% - 200px);</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a:t>
            </a:r>
            <a:endParaRPr lang="en-HR" b="1"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741597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GB" dirty="0"/>
              <a:t>https://</a:t>
            </a:r>
            <a:r>
              <a:rPr lang="en-GB" dirty="0" err="1"/>
              <a:t>codepen.io</a:t>
            </a:r>
            <a:r>
              <a:rPr lang="en-GB" dirty="0"/>
              <a:t>/</a:t>
            </a:r>
            <a:r>
              <a:rPr lang="en-GB" dirty="0" err="1"/>
              <a:t>silpap</a:t>
            </a:r>
            <a:r>
              <a:rPr lang="en-GB" dirty="0"/>
              <a:t>/pen/</a:t>
            </a:r>
            <a:r>
              <a:rPr lang="en-GB" dirty="0" err="1"/>
              <a:t>yLbVGMg</a:t>
            </a:r>
            <a:endParaRPr lang="en-GB" dirty="0"/>
          </a:p>
          <a:p>
            <a:pPr marL="0" marR="0" lvl="0" indent="0" algn="l" defTabSz="1829349" rtl="0" eaLnBrk="1" fontAlgn="auto" latinLnBrk="0" hangingPunct="1">
              <a:lnSpc>
                <a:spcPct val="100000"/>
              </a:lnSpc>
              <a:spcBef>
                <a:spcPts val="1200"/>
              </a:spcBef>
              <a:spcAft>
                <a:spcPts val="0"/>
              </a:spcAft>
              <a:buClrTx/>
              <a:buSzTx/>
              <a:buFontTx/>
              <a:buNone/>
              <a:tabLst/>
              <a:defRPr/>
            </a:pPr>
            <a:endParaRPr lang="en-GB" b="1"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5min</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GB" b="1" dirty="0"/>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.box-1 {</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  position: absolute;</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  top: 5px;</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  right: 5px;</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GB" b="1" dirty="0"/>
              <a:t>}</a:t>
            </a:r>
            <a:endParaRPr lang="en-HR" b="1"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4109996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https://</a:t>
            </a:r>
            <a:r>
              <a:rPr lang="en-GB" sz="2001" b="0" i="0" kern="1200" dirty="0" err="1">
                <a:solidFill>
                  <a:schemeClr val="bg1"/>
                </a:solidFill>
                <a:effectLst/>
                <a:latin typeface="IBM Plex Sans" panose="020B0503050203000203" pitchFamily="34" charset="0"/>
                <a:ea typeface="+mn-ea"/>
                <a:cs typeface="+mn-cs"/>
              </a:rPr>
              <a:t>developer.mozilla.org</a:t>
            </a:r>
            <a:r>
              <a:rPr lang="en-GB" sz="2001" b="0" i="0" kern="1200" dirty="0">
                <a:solidFill>
                  <a:schemeClr val="bg1"/>
                </a:solidFill>
                <a:effectLst/>
                <a:latin typeface="IBM Plex Sans" panose="020B0503050203000203" pitchFamily="34" charset="0"/>
                <a:ea typeface="+mn-ea"/>
                <a:cs typeface="+mn-cs"/>
              </a:rPr>
              <a:t>/</a:t>
            </a:r>
            <a:r>
              <a:rPr lang="en-GB" sz="2001" b="0" i="0" kern="1200" dirty="0" err="1">
                <a:solidFill>
                  <a:schemeClr val="bg1"/>
                </a:solidFill>
                <a:effectLst/>
                <a:latin typeface="IBM Plex Sans" panose="020B0503050203000203" pitchFamily="34" charset="0"/>
                <a:ea typeface="+mn-ea"/>
                <a:cs typeface="+mn-cs"/>
              </a:rPr>
              <a:t>en</a:t>
            </a:r>
            <a:r>
              <a:rPr lang="en-GB" sz="2001" b="0" i="0" kern="1200" dirty="0">
                <a:solidFill>
                  <a:schemeClr val="bg1"/>
                </a:solidFill>
                <a:effectLst/>
                <a:latin typeface="IBM Plex Sans" panose="020B0503050203000203" pitchFamily="34" charset="0"/>
                <a:ea typeface="+mn-ea"/>
                <a:cs typeface="+mn-cs"/>
              </a:rPr>
              <a:t>-US/docs/Web/CSS/</a:t>
            </a:r>
            <a:r>
              <a:rPr lang="en-GB" sz="2001" b="0" i="0" kern="1200" dirty="0" err="1">
                <a:solidFill>
                  <a:schemeClr val="bg1"/>
                </a:solidFill>
                <a:effectLst/>
                <a:latin typeface="IBM Plex Sans" panose="020B0503050203000203" pitchFamily="34" charset="0"/>
                <a:ea typeface="+mn-ea"/>
                <a:cs typeface="+mn-cs"/>
              </a:rPr>
              <a:t>CSS_Positioning</a:t>
            </a:r>
            <a:r>
              <a:rPr lang="en-GB" sz="2001" b="0" i="0" kern="1200" dirty="0">
                <a:solidFill>
                  <a:schemeClr val="bg1"/>
                </a:solidFill>
                <a:effectLst/>
                <a:latin typeface="IBM Plex Sans" panose="020B0503050203000203" pitchFamily="34" charset="0"/>
                <a:ea typeface="+mn-ea"/>
                <a:cs typeface="+mn-cs"/>
              </a:rPr>
              <a:t>/</a:t>
            </a:r>
            <a:r>
              <a:rPr lang="en-GB" sz="2001" b="0" i="0" kern="1200" dirty="0" err="1">
                <a:solidFill>
                  <a:schemeClr val="bg1"/>
                </a:solidFill>
                <a:effectLst/>
                <a:latin typeface="IBM Plex Sans" panose="020B0503050203000203" pitchFamily="34" charset="0"/>
                <a:ea typeface="+mn-ea"/>
                <a:cs typeface="+mn-cs"/>
              </a:rPr>
              <a:t>Understanding_z_index</a:t>
            </a:r>
            <a:r>
              <a:rPr lang="en-GB" sz="2001" b="0" i="0" kern="1200" dirty="0">
                <a:solidFill>
                  <a:schemeClr val="bg1"/>
                </a:solidFill>
                <a:effectLst/>
                <a:latin typeface="IBM Plex Sans" panose="020B0503050203000203" pitchFamily="34" charset="0"/>
                <a:ea typeface="+mn-ea"/>
                <a:cs typeface="+mn-cs"/>
              </a:rPr>
              <a:t>/</a:t>
            </a:r>
            <a:r>
              <a:rPr lang="en-GB" sz="2001" b="0" i="0" kern="1200" dirty="0" err="1">
                <a:solidFill>
                  <a:schemeClr val="bg1"/>
                </a:solidFill>
                <a:effectLst/>
                <a:latin typeface="IBM Plex Sans" panose="020B0503050203000203" pitchFamily="34" charset="0"/>
                <a:ea typeface="+mn-ea"/>
                <a:cs typeface="+mn-cs"/>
              </a:rPr>
              <a:t>The_stacking_context</a:t>
            </a:r>
            <a:endParaRPr lang="en-GB" sz="2001" b="0" i="0" kern="1200" dirty="0">
              <a:solidFill>
                <a:schemeClr val="bg1"/>
              </a:solidFill>
              <a:effectLst/>
              <a:latin typeface="IBM Plex Sans" panose="020B05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949317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1" b="0" i="0" kern="1200" dirty="0">
                <a:solidFill>
                  <a:schemeClr val="bg1"/>
                </a:solidFill>
                <a:effectLst/>
                <a:latin typeface="IBM Plex Sans" panose="020B0503050203000203" pitchFamily="34" charset="0"/>
                <a:ea typeface="+mn-ea"/>
                <a:cs typeface="+mn-cs"/>
              </a:rPr>
              <a:t>Explain in short how it works and how elements are grouped really.</a:t>
            </a:r>
          </a:p>
          <a:p>
            <a:r>
              <a:rPr lang="en-GB" sz="2001" b="0" i="0" kern="1200" dirty="0">
                <a:solidFill>
                  <a:schemeClr val="bg1"/>
                </a:solidFill>
                <a:effectLst/>
                <a:latin typeface="IBM Plex Sans" panose="020B0503050203000203" pitchFamily="34" charset="0"/>
                <a:ea typeface="+mn-ea"/>
                <a:cs typeface="+mn-cs"/>
              </a:rPr>
              <a:t>More in depth explanation is not required at this time.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59476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320087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832253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of the time, people especially new ones to CSS, mix Grid and Flexbox, and are not sure when to use which and where.</a:t>
            </a:r>
          </a:p>
          <a:p>
            <a:r>
              <a:rPr lang="en-GB" dirty="0"/>
              <a:t>Both flexbox and grid can sometime solve the same problem. You just need to pick the best one for the job at a given issue or a task.</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804211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63858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773033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1651287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Grid lines relate to writing mode.</a:t>
            </a:r>
          </a:p>
          <a:p>
            <a:r>
              <a:rPr lang="en-GB" dirty="0"/>
              <a:t>In a right to left language such as Arabic, the first column line is the right-hand line.</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109553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IBM IX / © IBM Corporation</a:t>
            </a:r>
            <a:endParaRPr lang="en-US" dirty="0"/>
          </a:p>
        </p:txBody>
      </p:sp>
    </p:spTree>
    <p:extLst>
      <p:ext uri="{BB962C8B-B14F-4D97-AF65-F5344CB8AC3E}">
        <p14:creationId xmlns:p14="http://schemas.microsoft.com/office/powerpoint/2010/main" val="2361918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450"/>
          </a:xfrm>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6DAB5A89-E3DD-494D-AB3A-EC567792D5C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hasCustomPrompt="1"/>
          </p:nvPr>
        </p:nvSpPr>
        <p:spPr>
          <a:xfrm>
            <a:off x="9601200" y="2574923"/>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pic>
        <p:nvPicPr>
          <p:cNvPr id="7" name="Picture">
            <a:extLst>
              <a:ext uri="{FF2B5EF4-FFF2-40B4-BE49-F238E27FC236}">
                <a16:creationId xmlns:a16="http://schemas.microsoft.com/office/drawing/2014/main" id="{4BDE6F46-1997-344C-9537-265D493B14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9" name="Textfeld 8">
            <a:extLst>
              <a:ext uri="{FF2B5EF4-FFF2-40B4-BE49-F238E27FC236}">
                <a16:creationId xmlns:a16="http://schemas.microsoft.com/office/drawing/2014/main" id="{86344EDC-F757-7B45-89A0-636F36E562D8}"/>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48213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7" name="Content Placeholder"/>
          <p:cNvSpPr>
            <a:spLocks noGrp="1"/>
          </p:cNvSpPr>
          <p:nvPr>
            <p:ph sz="quarter" idx="13"/>
          </p:nvPr>
        </p:nvSpPr>
        <p:spPr>
          <a:xfrm>
            <a:off x="457200" y="2574926"/>
            <a:ext cx="8229600" cy="6435724"/>
          </a:xfrm>
        </p:spPr>
        <p:txBody>
          <a:bodyPr/>
          <a:lstStyle>
            <a:lvl1pPr>
              <a:defRPr sz="4800"/>
            </a:lvl1pPr>
          </a:lstStyle>
          <a:p>
            <a:pPr lvl="0"/>
            <a:r>
              <a:rPr lang="en-GB"/>
              <a:t>Click to edit Master text styles</a:t>
            </a:r>
          </a:p>
        </p:txBody>
      </p:sp>
      <p:sp>
        <p:nvSpPr>
          <p:cNvPr id="6" name="Text Placeholder"/>
          <p:cNvSpPr>
            <a:spLocks noGrp="1"/>
          </p:cNvSpPr>
          <p:nvPr>
            <p:ph type="body" sz="quarter" idx="12"/>
          </p:nvPr>
        </p:nvSpPr>
        <p:spPr>
          <a:xfrm>
            <a:off x="9601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2" name="Titel 1">
            <a:extLst>
              <a:ext uri="{FF2B5EF4-FFF2-40B4-BE49-F238E27FC236}">
                <a16:creationId xmlns:a16="http://schemas.microsoft.com/office/drawing/2014/main" id="{4745523F-C2EF-ED4D-9B7C-8FA717539821}"/>
              </a:ext>
            </a:extLst>
          </p:cNvPr>
          <p:cNvSpPr>
            <a:spLocks noGrp="1"/>
          </p:cNvSpPr>
          <p:nvPr>
            <p:ph type="title"/>
          </p:nvPr>
        </p:nvSpPr>
        <p:spPr>
          <a:xfrm>
            <a:off x="457200" y="457200"/>
            <a:ext cx="8229600" cy="1659600"/>
          </a:xfrm>
        </p:spPr>
        <p:txBody>
          <a:bodyPr/>
          <a:lstStyle/>
          <a:p>
            <a:r>
              <a:rPr lang="en-GB"/>
              <a:t>Click to edit Master title style</a:t>
            </a:r>
            <a:endParaRPr lang="de-DE"/>
          </a:p>
        </p:txBody>
      </p:sp>
    </p:spTree>
    <p:extLst>
      <p:ext uri="{BB962C8B-B14F-4D97-AF65-F5344CB8AC3E}">
        <p14:creationId xmlns:p14="http://schemas.microsoft.com/office/powerpoint/2010/main" val="253502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5029201"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4173202"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5"/>
            <a:ext cx="8229600" cy="64357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1"/>
            <a:ext cx="8229470" cy="855345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9601332"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4173066"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457200" y="2574926"/>
            <a:ext cx="8229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81696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5148265"/>
          </a:xfrm>
          <a:solidFill>
            <a:srgbClr val="3D3D3D"/>
          </a:solidFill>
        </p:spPr>
        <p:txBody>
          <a:bodyPr lIns="432000" tIns="457200" rIns="457200" bIns="457200"/>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5148000"/>
          </a:xfrm>
          <a:noFill/>
        </p:spPr>
        <p:txBody>
          <a:bodyPr lIns="457200" tIns="457200" rIns="457200" bIns="457200"/>
          <a:lstStyle>
            <a:lvl1pPr>
              <a:defRPr sz="9600"/>
            </a:lvl1pPr>
          </a:lstStyle>
          <a:p>
            <a:r>
              <a:rPr lang="en-GB"/>
              <a:t>Click to edit Master title style</a:t>
            </a:r>
            <a:endParaRPr lang="en-US" dirty="0"/>
          </a:p>
        </p:txBody>
      </p:sp>
      <p:sp>
        <p:nvSpPr>
          <p:cNvPr id="7" name="Content Placeholder 1"/>
          <p:cNvSpPr>
            <a:spLocks noGrp="1"/>
          </p:cNvSpPr>
          <p:nvPr>
            <p:ph sz="quarter" idx="20"/>
          </p:nvPr>
        </p:nvSpPr>
        <p:spPr>
          <a:xfrm>
            <a:off x="0" y="5147999"/>
            <a:ext cx="4572000" cy="5148000"/>
          </a:xfrm>
          <a:solidFill>
            <a:srgbClr val="3D3D3D"/>
          </a:solidFill>
        </p:spPr>
        <p:txBody>
          <a:bodyPr lIns="457200" tIns="457200" rIns="457200" bIns="4572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4572002" y="5147999"/>
            <a:ext cx="4572000" cy="5148000"/>
          </a:xfrm>
          <a:solidFill>
            <a:srgbClr val="6F6F6F"/>
          </a:solidFill>
          <a:ln>
            <a:noFill/>
          </a:ln>
        </p:spPr>
        <p:txBody>
          <a:bodyPr lIns="457200" tIns="457200" rIns="457200" bIns="4572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9144000" y="5147999"/>
            <a:ext cx="4572000" cy="5148000"/>
          </a:xfrm>
          <a:solidFill>
            <a:srgbClr val="A4A4A4"/>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13716000" y="5147999"/>
            <a:ext cx="4572000" cy="5148000"/>
          </a:xfrm>
          <a:solidFill>
            <a:srgbClr val="DCDCDC"/>
          </a:solidFill>
          <a:ln>
            <a:noFill/>
          </a:ln>
        </p:spPr>
        <p:txBody>
          <a:bodyPr lIns="457200" tIns="457200" rIns="457200" bIns="4572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2574925"/>
          </a:xfrm>
          <a:solidFill>
            <a:schemeClr val="bg1"/>
          </a:solidFill>
        </p:spPr>
        <p:txBody>
          <a:bodyPr lIns="457200" tIns="457200" rIns="457200" bIns="4572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2574925"/>
            <a:ext cx="18288000" cy="7721600"/>
          </a:xfrm>
        </p:spPr>
        <p:txBody>
          <a:bodyPr lIns="457200" tIns="457200" rIns="457200" bIns="45720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000"/>
          </a:xfrm>
        </p:spPr>
        <p:txBody>
          <a:bodyPr lIns="457200" tIns="457200" rIns="457200" bIns="457200"/>
          <a:lstStyle/>
          <a:p>
            <a:r>
              <a:rPr lang="en-GB"/>
              <a:t>Click icon to add picture</a:t>
            </a:r>
            <a:endParaRPr lang="en-US" dirty="0"/>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5029200" y="2574926"/>
            <a:ext cx="12801465"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470" cy="1659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199" y="457200"/>
            <a:ext cx="8229601" cy="1659600"/>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457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5029200" y="2574926"/>
            <a:ext cx="3657600" cy="64357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9601200" y="2574925"/>
            <a:ext cx="8229600" cy="6435724"/>
          </a:xfrm>
        </p:spPr>
        <p:txBody>
          <a:bodyPr/>
          <a:lstStyle>
            <a:lvl1pPr>
              <a:defRPr sz="48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1"/>
            <a:ext cx="3657600" cy="8553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5029200" y="457201"/>
            <a:ext cx="12801600" cy="8553450"/>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3"/>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9601200" y="2574924"/>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GB"/>
              <a:t>Click to edit Master text styles</a:t>
            </a:r>
          </a:p>
        </p:txBody>
      </p:sp>
      <p:pic>
        <p:nvPicPr>
          <p:cNvPr id="7" name="Picture" descr="IBM 8-bar logo">
            <a:extLst>
              <a:ext uri="{FF2B5EF4-FFF2-40B4-BE49-F238E27FC236}">
                <a16:creationId xmlns:a16="http://schemas.microsoft.com/office/drawing/2014/main" id="{43E798DE-DA10-6742-B48B-9E27256C2C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9" name="Textfeld 8">
            <a:extLst>
              <a:ext uri="{FF2B5EF4-FFF2-40B4-BE49-F238E27FC236}">
                <a16:creationId xmlns:a16="http://schemas.microsoft.com/office/drawing/2014/main" id="{0D0195D1-B5D1-4242-8CB6-65AF58F0DA02}"/>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518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0300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6" name="Textfeld 5">
            <a:extLst>
              <a:ext uri="{FF2B5EF4-FFF2-40B4-BE49-F238E27FC236}">
                <a16:creationId xmlns:a16="http://schemas.microsoft.com/office/drawing/2014/main" id="{7BE2D442-A223-D24E-BE09-A3D0806E0871}"/>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8652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7" name="Grafik 5">
            <a:extLst>
              <a:ext uri="{FF2B5EF4-FFF2-40B4-BE49-F238E27FC236}">
                <a16:creationId xmlns:a16="http://schemas.microsoft.com/office/drawing/2014/main" id="{A4EDCCFD-FD43-6B4B-925A-327D4FBAD8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8" name="Textfeld 5">
            <a:extLst>
              <a:ext uri="{FF2B5EF4-FFF2-40B4-BE49-F238E27FC236}">
                <a16:creationId xmlns:a16="http://schemas.microsoft.com/office/drawing/2014/main" id="{50FF110A-FC9B-0048-97A3-31C265C6F3BF}"/>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bg1"/>
                </a:solidFill>
                <a:latin typeface="IBM Plex Sans" charset="0"/>
                <a:ea typeface="IBM Plex Sans" charset="0"/>
                <a:cs typeface="IBM Plex Sans" charset="0"/>
              </a:rPr>
              <a:t>IBM </a:t>
            </a:r>
            <a:r>
              <a:rPr lang="de-DE" sz="4400" b="1" dirty="0" err="1">
                <a:solidFill>
                  <a:schemeClr val="bg1"/>
                </a:solidFill>
                <a:latin typeface="IBM Plex Sans" charset="0"/>
                <a:ea typeface="IBM Plex Sans" charset="0"/>
                <a:cs typeface="IBM Plex Sans" charset="0"/>
              </a:rPr>
              <a:t>iX</a:t>
            </a:r>
            <a:endParaRPr lang="de-DE" sz="44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29492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8229600" cy="1659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457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9601200" y="2574926"/>
            <a:ext cx="8229600" cy="6435724"/>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5"/>
          </a:xfrm>
        </p:spPr>
        <p:txBody>
          <a:bodyPr/>
          <a:lstStyle>
            <a:lvl1pPr>
              <a:lnSpc>
                <a:spcPct val="90000"/>
              </a:lnSpc>
              <a:defRPr sz="192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4"/>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4"/>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84464"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10345"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9144000" cy="5148000"/>
          </a:xfrm>
          <a:solidFill>
            <a:srgbClr val="0530A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0530A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0530A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0062F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6EA6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C9DEFF"/>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bg1"/>
          </a:solidFill>
        </p:spPr>
        <p:txBody>
          <a:bodyPr lIns="457200" tIns="457200" rIns="457200" bIns="4572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0" y="5148262"/>
            <a:ext cx="4572000" cy="5148263"/>
          </a:xfrm>
          <a:solidFill>
            <a:schemeClr val="bg1"/>
          </a:solidFill>
        </p:spPr>
        <p:txBody>
          <a:bodyPr lIns="457200" tIns="457200" rIns="457200" bIns="457200"/>
          <a:lstStyle>
            <a:lvl1pPr>
              <a:buClrTx/>
              <a:defRPr>
                <a:solidFill>
                  <a:schemeClr val="tx1"/>
                </a:solidFill>
              </a:defRPr>
            </a:lvl1pPr>
            <a:lvl2pPr>
              <a:buClrTx/>
              <a:defRPr sz="2000">
                <a:solidFill>
                  <a:schemeClr val="tx1"/>
                </a:solidFill>
              </a:defRPr>
            </a:lvl2pPr>
            <a:lvl3pPr>
              <a:buClrTx/>
              <a:defRPr sz="20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0530A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0062F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6EA6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C9DEFF"/>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GB"/>
              <a:t>Click to edit Master title style</a:t>
            </a:r>
            <a:endParaRPr lang="en-US" dirty="0"/>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4"/>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10834"/>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000"/>
            <a:ext cx="3657600" cy="643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000"/>
            <a:ext cx="8229600" cy="6436800"/>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600"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000"/>
            <a:ext cx="8229600" cy="2574000"/>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hasCustomPrompt="1"/>
          </p:nvPr>
        </p:nvSpPr>
        <p:spPr>
          <a:xfrm>
            <a:off x="9601200" y="2574000"/>
            <a:ext cx="8229600" cy="2574000"/>
          </a:xfrm>
        </p:spPr>
        <p:txBody>
          <a:bodyPr anchor="t" anchorCtr="0"/>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5523"/>
            <a:ext cx="2584190" cy="1025487"/>
          </a:xfrm>
          <a:prstGeom prst="rect">
            <a:avLst/>
          </a:prstGeom>
        </p:spPr>
      </p:pic>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feld 4">
            <a:extLst>
              <a:ext uri="{FF2B5EF4-FFF2-40B4-BE49-F238E27FC236}">
                <a16:creationId xmlns:a16="http://schemas.microsoft.com/office/drawing/2014/main" id="{FD262886-420F-E14B-8E1E-84D49568A274}"/>
              </a:ext>
            </a:extLst>
          </p:cNvPr>
          <p:cNvSpPr txBox="1"/>
          <p:nvPr userDrawn="1"/>
        </p:nvSpPr>
        <p:spPr>
          <a:xfrm>
            <a:off x="344424"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94504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ver_ecx.io">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Grafik 5">
            <a:extLst>
              <a:ext uri="{FF2B5EF4-FFF2-40B4-BE49-F238E27FC236}">
                <a16:creationId xmlns:a16="http://schemas.microsoft.com/office/drawing/2014/main" id="{50802BD6-5E2E-5B4A-BFB9-97178A4D9E2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57200" y="9323287"/>
            <a:ext cx="1371600" cy="584314"/>
          </a:xfrm>
          <a:prstGeom prst="rect">
            <a:avLst/>
          </a:prstGeom>
        </p:spPr>
      </p:pic>
      <p:sp>
        <p:nvSpPr>
          <p:cNvPr id="5" name="Textfeld 5">
            <a:extLst>
              <a:ext uri="{FF2B5EF4-FFF2-40B4-BE49-F238E27FC236}">
                <a16:creationId xmlns:a16="http://schemas.microsoft.com/office/drawing/2014/main" id="{81EF3A39-E6FA-BA4E-9831-8B82E25A29BD}"/>
              </a:ext>
            </a:extLst>
          </p:cNvPr>
          <p:cNvSpPr txBox="1"/>
          <p:nvPr userDrawn="1"/>
        </p:nvSpPr>
        <p:spPr>
          <a:xfrm>
            <a:off x="16007977" y="9230724"/>
            <a:ext cx="2413000" cy="769441"/>
          </a:xfrm>
          <a:prstGeom prst="rect">
            <a:avLst/>
          </a:prstGeom>
          <a:noFill/>
        </p:spPr>
        <p:txBody>
          <a:bodyPr wrap="square" rtlCol="0">
            <a:spAutoFit/>
          </a:bodyPr>
          <a:lstStyle/>
          <a:p>
            <a:pPr algn="l"/>
            <a:r>
              <a:rPr lang="de-DE" sz="4400" dirty="0">
                <a:solidFill>
                  <a:schemeClr val="tx1"/>
                </a:solidFill>
                <a:latin typeface="IBM Plex Sans" charset="0"/>
                <a:ea typeface="IBM Plex Sans" charset="0"/>
                <a:cs typeface="IBM Plex Sans" charset="0"/>
              </a:rPr>
              <a:t>IBM </a:t>
            </a:r>
            <a:r>
              <a:rPr lang="de-DE" sz="4400" b="1" dirty="0" err="1">
                <a:solidFill>
                  <a:schemeClr val="tx1"/>
                </a:solidFill>
                <a:latin typeface="IBM Plex Sans" charset="0"/>
                <a:ea typeface="IBM Plex Sans" charset="0"/>
                <a:cs typeface="IBM Plex Sans" charset="0"/>
              </a:rPr>
              <a:t>iX</a:t>
            </a:r>
            <a:endParaRPr lang="de-DE" sz="44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13077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17373466" cy="8553451"/>
          </a:xfrm>
        </p:spPr>
        <p:txBody>
          <a:bodyPr/>
          <a:lstStyle>
            <a:lvl1pPr>
              <a:defRPr sz="19200" b="1" i="0">
                <a:latin typeface="IBM Plex Sans" panose="020B05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01682"/>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601200" y="2574925"/>
            <a:ext cx="8229600" cy="643572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457200" y="2574924"/>
            <a:ext cx="8229600" cy="6435726"/>
          </a:xfrm>
        </p:spPr>
        <p:txBody>
          <a:bodyPr/>
          <a:lstStyle>
            <a:lvl1pPr>
              <a:lnSpc>
                <a:spcPct val="90000"/>
              </a:lnSpc>
              <a:defRPr sz="19200" b="1"/>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7373600" cy="8553450"/>
          </a:xfrm>
        </p:spPr>
        <p:txBody>
          <a:bodyPr/>
          <a:lstStyle>
            <a:lvl1pPr>
              <a:defRPr sz="192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109728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p:cNvSpPr>
            <a:spLocks noGrp="1"/>
          </p:cNvSpPr>
          <p:nvPr>
            <p:ph type="body" sz="quarter" idx="12"/>
          </p:nvPr>
        </p:nvSpPr>
        <p:spPr>
          <a:xfrm>
            <a:off x="9601200" y="457200"/>
            <a:ext cx="8229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601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7" name="Content Placeholder"/>
          <p:cNvSpPr>
            <a:spLocks noGrp="1"/>
          </p:cNvSpPr>
          <p:nvPr>
            <p:ph sz="quarter" idx="13"/>
          </p:nvPr>
        </p:nvSpPr>
        <p:spPr>
          <a:xfrm>
            <a:off x="457200" y="2574925"/>
            <a:ext cx="8229600" cy="6435725"/>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601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1"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73202"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57332" y="457200"/>
            <a:ext cx="10972800" cy="8553450"/>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6"/>
            <a:ext cx="8229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6" name="Text Placeholder 1"/>
          <p:cNvSpPr>
            <a:spLocks noGrp="1"/>
          </p:cNvSpPr>
          <p:nvPr>
            <p:ph type="body" sz="quarter" idx="12"/>
          </p:nvPr>
        </p:nvSpPr>
        <p:spPr>
          <a:xfrm>
            <a:off x="9601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73202" y="457200"/>
            <a:ext cx="3657600"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601200" y="457200"/>
            <a:ext cx="8229600" cy="8553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1"/>
            <a:endParaRPr lang="en-US" dirty="0"/>
          </a:p>
          <a:p>
            <a:pPr lvl="1"/>
            <a:r>
              <a:rPr lang="en-US" dirty="0"/>
              <a:t>1</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p:cNvSpPr>
            <a:spLocks noGrp="1"/>
          </p:cNvSpPr>
          <p:nvPr>
            <p:ph type="body" sz="quarter" idx="13"/>
          </p:nvPr>
        </p:nvSpPr>
        <p:spPr>
          <a:xfrm>
            <a:off x="457200" y="2574925"/>
            <a:ext cx="8229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9144000" cy="5148000"/>
          </a:xfrm>
          <a:solidFill>
            <a:srgbClr val="3D3D3D"/>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hasCustomPrompt="1"/>
          </p:nvPr>
        </p:nvSpPr>
        <p:spPr>
          <a:xfrm>
            <a:off x="9144000" y="0"/>
            <a:ext cx="4572000" cy="5148263"/>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hasCustomPrompt="1"/>
          </p:nvPr>
        </p:nvSpPr>
        <p:spPr>
          <a:xfrm>
            <a:off x="13716000" y="0"/>
            <a:ext cx="4572000" cy="5148263"/>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hasCustomPrompt="1"/>
          </p:nvPr>
        </p:nvSpPr>
        <p:spPr>
          <a:xfrm>
            <a:off x="0" y="5148000"/>
            <a:ext cx="9144000" cy="5148000"/>
          </a:xfrm>
          <a:solidFill>
            <a:schemeClr val="tx1"/>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hasCustomPrompt="1"/>
          </p:nvPr>
        </p:nvSpPr>
        <p:spPr>
          <a:xfrm>
            <a:off x="9144000" y="5148000"/>
            <a:ext cx="9144000" cy="5148000"/>
          </a:xfrm>
          <a:solidFill>
            <a:srgbClr val="3D3D3D"/>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1"/>
            <a:ext cx="18288000" cy="5143684"/>
          </a:xfrm>
          <a:noFill/>
        </p:spPr>
        <p:txBody>
          <a:bodyPr lIns="457200" tIns="457200" rIns="457200" bIns="457200"/>
          <a:lstStyle>
            <a:lvl1pPr>
              <a:defRPr sz="9600"/>
            </a:lvl1pPr>
          </a:lstStyle>
          <a:p>
            <a:r>
              <a:rPr lang="en-US" dirty="0"/>
              <a:t>Click to edit Master title style</a:t>
            </a:r>
          </a:p>
        </p:txBody>
      </p:sp>
      <p:sp>
        <p:nvSpPr>
          <p:cNvPr id="13" name="Content Placeholder 1"/>
          <p:cNvSpPr>
            <a:spLocks noGrp="1"/>
          </p:cNvSpPr>
          <p:nvPr>
            <p:ph sz="quarter" idx="20" hasCustomPrompt="1"/>
          </p:nvPr>
        </p:nvSpPr>
        <p:spPr>
          <a:xfrm>
            <a:off x="0" y="5148000"/>
            <a:ext cx="4572000" cy="5148000"/>
          </a:xfrm>
          <a:solidFill>
            <a:srgbClr val="3D3D3D"/>
          </a:solidFill>
        </p:spPr>
        <p:txBody>
          <a:bodyPr lIns="457200" tIns="457200" rIns="457200" bIns="4572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hasCustomPrompt="1"/>
          </p:nvPr>
        </p:nvSpPr>
        <p:spPr>
          <a:xfrm>
            <a:off x="4572002" y="5148000"/>
            <a:ext cx="4572000" cy="5148000"/>
          </a:xfrm>
          <a:solidFill>
            <a:srgbClr val="6F6F6F"/>
          </a:solidFill>
          <a:ln>
            <a:noFill/>
          </a:ln>
        </p:spPr>
        <p:txBody>
          <a:bodyPr lIns="457200" tIns="457200" rIns="457200" bIns="457200"/>
          <a:lstStyle>
            <a:lvl1pPr>
              <a:defRPr>
                <a:solidFill>
                  <a:schemeClr val="bg1"/>
                </a:solidFill>
              </a:defRPr>
            </a:lvl1pPr>
          </a:lstStyle>
          <a:p>
            <a:pPr lvl="0"/>
            <a:r>
              <a:rPr lang="en-US" dirty="0"/>
              <a:t>Click to edit Master text styles</a:t>
            </a:r>
          </a:p>
        </p:txBody>
      </p:sp>
      <p:sp>
        <p:nvSpPr>
          <p:cNvPr id="9" name="Content Placeholder 3"/>
          <p:cNvSpPr>
            <a:spLocks noGrp="1"/>
          </p:cNvSpPr>
          <p:nvPr>
            <p:ph sz="quarter" idx="17" hasCustomPrompt="1"/>
          </p:nvPr>
        </p:nvSpPr>
        <p:spPr>
          <a:xfrm>
            <a:off x="9144000" y="5148000"/>
            <a:ext cx="4572000" cy="5148000"/>
          </a:xfrm>
          <a:solidFill>
            <a:srgbClr val="A4A4A4"/>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hasCustomPrompt="1"/>
          </p:nvPr>
        </p:nvSpPr>
        <p:spPr>
          <a:xfrm>
            <a:off x="13716000" y="5148000"/>
            <a:ext cx="4572000" cy="5148000"/>
          </a:xfrm>
          <a:solidFill>
            <a:srgbClr val="DCDCDC"/>
          </a:solidFill>
          <a:ln>
            <a:noFill/>
          </a:ln>
        </p:spPr>
        <p:txBody>
          <a:bodyPr lIns="457200" tIns="457200" rIns="457200" bIns="4572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18288000" cy="2574000"/>
          </a:xfrm>
          <a:solidFill>
            <a:schemeClr val="tx1"/>
          </a:solidFill>
        </p:spPr>
        <p:txBody>
          <a:bodyPr lIns="457200" tIns="457200" rIns="457200" bIns="4572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hasCustomPrompt="1"/>
          </p:nvPr>
        </p:nvSpPr>
        <p:spPr>
          <a:xfrm>
            <a:off x="0" y="2574000"/>
            <a:ext cx="18288000" cy="7722000"/>
          </a:xfrm>
        </p:spPr>
        <p:txBody>
          <a:bodyPr lIns="457200" tIns="457200" rIns="457200" bIns="45720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8553600"/>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9601200" y="457200"/>
            <a:ext cx="8229600" cy="85536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hasCustomPrompt="1"/>
          </p:nvPr>
        </p:nvSpPr>
        <p:spPr>
          <a:xfrm>
            <a:off x="0" y="0"/>
            <a:ext cx="18288000" cy="10305677"/>
          </a:xfrm>
        </p:spPr>
        <p:txBody>
          <a:bodyPr lIns="457200" tIns="457200" rIns="457200" bIns="457200"/>
          <a:lstStyle/>
          <a:p>
            <a:r>
              <a:rPr lang="en-US" dirty="0"/>
              <a:t>Drag picture to placeholder or click icon to add</a:t>
            </a:r>
          </a:p>
        </p:txBody>
      </p:sp>
      <p:sp>
        <p:nvSpPr>
          <p:cNvPr id="6" name="Text Placeholder"/>
          <p:cNvSpPr>
            <a:spLocks noGrp="1"/>
          </p:cNvSpPr>
          <p:nvPr>
            <p:ph type="body" sz="quarter" idx="12" hasCustomPrompt="1"/>
          </p:nvPr>
        </p:nvSpPr>
        <p:spPr>
          <a:xfrm>
            <a:off x="-5" y="5148262"/>
            <a:ext cx="4572006" cy="5148263"/>
          </a:xfrm>
          <a:solidFill>
            <a:schemeClr val="tx1"/>
          </a:solidFill>
        </p:spPr>
        <p:txBody>
          <a:bodyPr lIns="457200" tIns="457200" rIns="457200" bIns="457200"/>
          <a:lstStyle>
            <a:lvl1pPr>
              <a:buClrTx/>
              <a:defRPr>
                <a:solidFill>
                  <a:schemeClr val="bg1"/>
                </a:solidFill>
              </a:defRPr>
            </a:lvl1pPr>
            <a:lvl2pPr>
              <a:buClrTx/>
              <a:defRPr sz="2000">
                <a:solidFill>
                  <a:schemeClr val="bg1"/>
                </a:solidFill>
              </a:defRPr>
            </a:lvl2pPr>
            <a:lvl3pPr>
              <a:buClrTx/>
              <a:defRPr sz="2000">
                <a:solidFill>
                  <a:schemeClr val="bg1"/>
                </a:solidFill>
              </a:defRPr>
            </a:lvl3pPr>
            <a:lvl4pPr>
              <a:buClrTx/>
              <a:defRPr sz="2000">
                <a:solidFill>
                  <a:schemeClr val="bg1"/>
                </a:solidFill>
              </a:defRPr>
            </a:lvl4pPr>
            <a:lvl5pPr>
              <a:buClrTx/>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4572000" cy="10296000"/>
          </a:xfrm>
          <a:solidFill>
            <a:srgbClr val="3D3D3D"/>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572000" y="0"/>
            <a:ext cx="4572000" cy="10296000"/>
          </a:xfrm>
          <a:solidFill>
            <a:srgbClr val="6F6F6F"/>
          </a:solidFill>
        </p:spPr>
        <p:txBody>
          <a:bodyPr lIns="457200" tIns="457200" rIns="457200" bIns="457200"/>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9144000" y="0"/>
            <a:ext cx="4572000" cy="10296000"/>
          </a:xfrm>
          <a:solidFill>
            <a:srgbClr val="A4A4A4"/>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3716000" y="0"/>
            <a:ext cx="4572000" cy="10296000"/>
          </a:xfrm>
          <a:solidFill>
            <a:srgbClr val="DCDCDC"/>
          </a:solidFill>
        </p:spPr>
        <p:txBody>
          <a:bodyPr lIns="457200" tIns="457200" rIns="457200" bIns="457200"/>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574926"/>
            <a:ext cx="12801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p:cNvSpPr>
            <a:spLocks noGrp="1"/>
          </p:cNvSpPr>
          <p:nvPr>
            <p:ph type="body" sz="quarter" idx="12"/>
          </p:nvPr>
        </p:nvSpPr>
        <p:spPr>
          <a:xfrm>
            <a:off x="457200" y="2574926"/>
            <a:ext cx="3657600" cy="64357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userDrawn="1"/>
        </p:nvSpPr>
        <p:spPr bwMode="auto">
          <a:xfrm>
            <a:off x="4572000" y="0"/>
            <a:ext cx="13716000" cy="10296525"/>
          </a:xfrm>
          <a:prstGeom prst="rect">
            <a:avLst/>
          </a:prstGeom>
          <a:solidFill>
            <a:srgbClr val="3D3D3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457200" y="2574000"/>
            <a:ext cx="3657600" cy="1283625"/>
          </a:xfrm>
        </p:spPr>
        <p:txBody>
          <a:bodyPr>
            <a:normAutofit/>
          </a:bodyPr>
          <a:lstStyle>
            <a:lvl1pPr>
              <a:defRPr sz="3000"/>
            </a:lvl1pPr>
          </a:lstStyle>
          <a:p>
            <a:r>
              <a:rPr lang="en-US" dirty="0"/>
              <a:t>Click to edit Master title style</a:t>
            </a:r>
          </a:p>
        </p:txBody>
      </p:sp>
      <p:sp>
        <p:nvSpPr>
          <p:cNvPr id="6" name="Text Placeholder"/>
          <p:cNvSpPr>
            <a:spLocks noGrp="1"/>
          </p:cNvSpPr>
          <p:nvPr>
            <p:ph type="body" sz="quarter" idx="12"/>
          </p:nvPr>
        </p:nvSpPr>
        <p:spPr>
          <a:xfrm>
            <a:off x="457200" y="3857625"/>
            <a:ext cx="3657600" cy="515302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79457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8" name="Text Placeholder 1"/>
          <p:cNvSpPr>
            <a:spLocks noGrp="1"/>
          </p:cNvSpPr>
          <p:nvPr>
            <p:ph type="body" sz="quarter" idx="13"/>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8229600" cy="1659600"/>
          </a:xfrm>
        </p:spPr>
        <p:txBody>
          <a:bodyPr/>
          <a:lstStyle/>
          <a:p>
            <a:r>
              <a:rPr lang="en-US" dirty="0"/>
              <a:t>Click to edit Master title style</a:t>
            </a:r>
          </a:p>
        </p:txBody>
      </p:sp>
      <p:sp>
        <p:nvSpPr>
          <p:cNvPr id="6" name="Text Placeholder 1"/>
          <p:cNvSpPr>
            <a:spLocks noGrp="1"/>
          </p:cNvSpPr>
          <p:nvPr>
            <p:ph type="body" sz="quarter" idx="12"/>
          </p:nvPr>
        </p:nvSpPr>
        <p:spPr>
          <a:xfrm>
            <a:off x="457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29200" y="2574925"/>
            <a:ext cx="3657600" cy="6435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601200" y="2574925"/>
            <a:ext cx="8229600" cy="6435725"/>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457200"/>
            <a:ext cx="3675888" cy="8553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29200" y="457200"/>
            <a:ext cx="12801466" cy="8553600"/>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2.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theme" Target="../theme/theme3.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199" y="457200"/>
            <a:ext cx="8229600" cy="8553600"/>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61" name="Gruppieren 160">
            <a:extLst>
              <a:ext uri="{FF2B5EF4-FFF2-40B4-BE49-F238E27FC236}">
                <a16:creationId xmlns:a16="http://schemas.microsoft.com/office/drawing/2014/main" id="{E69C9B1D-3049-EE49-89DA-B31BF6156AB9}"/>
              </a:ext>
            </a:extLst>
          </p:cNvPr>
          <p:cNvGrpSpPr/>
          <p:nvPr userDrawn="1"/>
        </p:nvGrpSpPr>
        <p:grpSpPr>
          <a:xfrm>
            <a:off x="-216000" y="-216000"/>
            <a:ext cx="18720000" cy="10728000"/>
            <a:chOff x="-216000" y="-216000"/>
            <a:chExt cx="18720000" cy="10728000"/>
          </a:xfrm>
        </p:grpSpPr>
        <p:grpSp>
          <p:nvGrpSpPr>
            <p:cNvPr id="162" name="Gruppieren 161">
              <a:extLst>
                <a:ext uri="{FF2B5EF4-FFF2-40B4-BE49-F238E27FC236}">
                  <a16:creationId xmlns:a16="http://schemas.microsoft.com/office/drawing/2014/main" id="{F7FF7192-DFE1-2042-BEFD-5B520E87BC62}"/>
                </a:ext>
              </a:extLst>
            </p:cNvPr>
            <p:cNvGrpSpPr/>
            <p:nvPr/>
          </p:nvGrpSpPr>
          <p:grpSpPr>
            <a:xfrm>
              <a:off x="457200" y="-216000"/>
              <a:ext cx="17373600" cy="180000"/>
              <a:chOff x="457200" y="-216000"/>
              <a:chExt cx="17373600" cy="180000"/>
            </a:xfrm>
          </p:grpSpPr>
          <p:cxnSp>
            <p:nvCxnSpPr>
              <p:cNvPr id="197" name="Gerade Verbindung 196">
                <a:extLst>
                  <a:ext uri="{FF2B5EF4-FFF2-40B4-BE49-F238E27FC236}">
                    <a16:creationId xmlns:a16="http://schemas.microsoft.com/office/drawing/2014/main" id="{56C9C363-D1C1-964D-B02C-65536666F5C7}"/>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Gerade Verbindung 197">
                <a:extLst>
                  <a:ext uri="{FF2B5EF4-FFF2-40B4-BE49-F238E27FC236}">
                    <a16:creationId xmlns:a16="http://schemas.microsoft.com/office/drawing/2014/main" id="{2835C266-3324-8F4D-BD9D-D39297A149FF}"/>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Gerade Verbindung 198">
                <a:extLst>
                  <a:ext uri="{FF2B5EF4-FFF2-40B4-BE49-F238E27FC236}">
                    <a16:creationId xmlns:a16="http://schemas.microsoft.com/office/drawing/2014/main" id="{70BA5C77-4C4A-9447-920E-6B7EBB90FBCC}"/>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Gerade Verbindung 199">
                <a:extLst>
                  <a:ext uri="{FF2B5EF4-FFF2-40B4-BE49-F238E27FC236}">
                    <a16:creationId xmlns:a16="http://schemas.microsoft.com/office/drawing/2014/main" id="{6AF84F52-BE9F-6C40-B8D4-83A8DA17017F}"/>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Gerade Verbindung 200">
                <a:extLst>
                  <a:ext uri="{FF2B5EF4-FFF2-40B4-BE49-F238E27FC236}">
                    <a16:creationId xmlns:a16="http://schemas.microsoft.com/office/drawing/2014/main" id="{35544ABB-63F9-7C48-9038-A58F590CD608}"/>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2" name="Gerade Verbindung 201">
                <a:extLst>
                  <a:ext uri="{FF2B5EF4-FFF2-40B4-BE49-F238E27FC236}">
                    <a16:creationId xmlns:a16="http://schemas.microsoft.com/office/drawing/2014/main" id="{C086FA41-8A2B-7D4A-8EF6-1D109B2D286A}"/>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3" name="Gerade Verbindung 202">
                <a:extLst>
                  <a:ext uri="{FF2B5EF4-FFF2-40B4-BE49-F238E27FC236}">
                    <a16:creationId xmlns:a16="http://schemas.microsoft.com/office/drawing/2014/main" id="{97DF1FCB-5768-FC47-A629-821ABDD59F6D}"/>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Gerade Verbindung 203">
                <a:extLst>
                  <a:ext uri="{FF2B5EF4-FFF2-40B4-BE49-F238E27FC236}">
                    <a16:creationId xmlns:a16="http://schemas.microsoft.com/office/drawing/2014/main" id="{0A94AF60-2AA3-2940-914F-18D8742D9BCC}"/>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Gerade Verbindung 204">
                <a:extLst>
                  <a:ext uri="{FF2B5EF4-FFF2-40B4-BE49-F238E27FC236}">
                    <a16:creationId xmlns:a16="http://schemas.microsoft.com/office/drawing/2014/main" id="{298903D4-EA99-714D-99DA-D6E1DB78950A}"/>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Gerade Verbindung 205">
                <a:extLst>
                  <a:ext uri="{FF2B5EF4-FFF2-40B4-BE49-F238E27FC236}">
                    <a16:creationId xmlns:a16="http://schemas.microsoft.com/office/drawing/2014/main" id="{2E55EB3F-9E08-C249-96A5-E7FB121FB5FD}"/>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Gerade Verbindung 206">
                <a:extLst>
                  <a:ext uri="{FF2B5EF4-FFF2-40B4-BE49-F238E27FC236}">
                    <a16:creationId xmlns:a16="http://schemas.microsoft.com/office/drawing/2014/main" id="{21EBF728-28BD-F64B-BCE3-A37C34AFF9DA}"/>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3" name="Gruppieren 162">
              <a:extLst>
                <a:ext uri="{FF2B5EF4-FFF2-40B4-BE49-F238E27FC236}">
                  <a16:creationId xmlns:a16="http://schemas.microsoft.com/office/drawing/2014/main" id="{D48FA44F-26EE-AF4E-B0B7-A8994D562634}"/>
                </a:ext>
              </a:extLst>
            </p:cNvPr>
            <p:cNvGrpSpPr/>
            <p:nvPr/>
          </p:nvGrpSpPr>
          <p:grpSpPr>
            <a:xfrm>
              <a:off x="457200" y="10332000"/>
              <a:ext cx="17373600" cy="180000"/>
              <a:chOff x="457200" y="10332000"/>
              <a:chExt cx="17373600" cy="180000"/>
            </a:xfrm>
          </p:grpSpPr>
          <p:cxnSp>
            <p:nvCxnSpPr>
              <p:cNvPr id="186" name="Gerade Verbindung 185">
                <a:extLst>
                  <a:ext uri="{FF2B5EF4-FFF2-40B4-BE49-F238E27FC236}">
                    <a16:creationId xmlns:a16="http://schemas.microsoft.com/office/drawing/2014/main" id="{CF20FC1D-F075-DD45-81EA-CBA5AF4FD801}"/>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350A805C-EEB6-4B42-9F5B-9564BEF2211B}"/>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403B7574-A8E1-AD41-B2AE-682BEFD1C7EA}"/>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32912078-E3FD-2641-AE48-B34F72AEE84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Gerade Verbindung 189">
                <a:extLst>
                  <a:ext uri="{FF2B5EF4-FFF2-40B4-BE49-F238E27FC236}">
                    <a16:creationId xmlns:a16="http://schemas.microsoft.com/office/drawing/2014/main" id="{61F1C3DC-E316-4242-B0A5-008EC30FA81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Gerade Verbindung 190">
                <a:extLst>
                  <a:ext uri="{FF2B5EF4-FFF2-40B4-BE49-F238E27FC236}">
                    <a16:creationId xmlns:a16="http://schemas.microsoft.com/office/drawing/2014/main" id="{D77AADB2-5DBF-8D40-B2E4-64EB70B71F3D}"/>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Gerade Verbindung 191">
                <a:extLst>
                  <a:ext uri="{FF2B5EF4-FFF2-40B4-BE49-F238E27FC236}">
                    <a16:creationId xmlns:a16="http://schemas.microsoft.com/office/drawing/2014/main" id="{10845032-38A7-7442-AE98-832C9BC26DE5}"/>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Gerade Verbindung 192">
                <a:extLst>
                  <a:ext uri="{FF2B5EF4-FFF2-40B4-BE49-F238E27FC236}">
                    <a16:creationId xmlns:a16="http://schemas.microsoft.com/office/drawing/2014/main" id="{2A48D775-F641-E549-A2E3-C1D701A43E51}"/>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Gerade Verbindung 193">
                <a:extLst>
                  <a:ext uri="{FF2B5EF4-FFF2-40B4-BE49-F238E27FC236}">
                    <a16:creationId xmlns:a16="http://schemas.microsoft.com/office/drawing/2014/main" id="{6816C353-3220-2E4D-8BA4-2419C0CAD0B5}"/>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Gerade Verbindung 194">
                <a:extLst>
                  <a:ext uri="{FF2B5EF4-FFF2-40B4-BE49-F238E27FC236}">
                    <a16:creationId xmlns:a16="http://schemas.microsoft.com/office/drawing/2014/main" id="{BAE581DA-1441-1241-ACC1-46FB7AE21897}"/>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Gerade Verbindung 195">
                <a:extLst>
                  <a:ext uri="{FF2B5EF4-FFF2-40B4-BE49-F238E27FC236}">
                    <a16:creationId xmlns:a16="http://schemas.microsoft.com/office/drawing/2014/main" id="{04E4DA1C-E23B-4E4B-8E1C-D4E2956A066E}"/>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4" name="Gruppieren 163">
              <a:extLst>
                <a:ext uri="{FF2B5EF4-FFF2-40B4-BE49-F238E27FC236}">
                  <a16:creationId xmlns:a16="http://schemas.microsoft.com/office/drawing/2014/main" id="{41E4FB51-7F9A-9144-ABB6-607A45B54710}"/>
                </a:ext>
              </a:extLst>
            </p:cNvPr>
            <p:cNvGrpSpPr/>
            <p:nvPr/>
          </p:nvGrpSpPr>
          <p:grpSpPr>
            <a:xfrm>
              <a:off x="-216000" y="457200"/>
              <a:ext cx="180000" cy="9381600"/>
              <a:chOff x="-216000" y="457200"/>
              <a:chExt cx="180000" cy="9381600"/>
            </a:xfrm>
          </p:grpSpPr>
          <p:cxnSp>
            <p:nvCxnSpPr>
              <p:cNvPr id="176" name="Horizontal Straight Connector 16">
                <a:extLst>
                  <a:ext uri="{FF2B5EF4-FFF2-40B4-BE49-F238E27FC236}">
                    <a16:creationId xmlns:a16="http://schemas.microsoft.com/office/drawing/2014/main" id="{82D30B17-B4C0-4A43-AC02-F6CDABFE4C28}"/>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Horizontal Straight Connector 10">
                <a:extLst>
                  <a:ext uri="{FF2B5EF4-FFF2-40B4-BE49-F238E27FC236}">
                    <a16:creationId xmlns:a16="http://schemas.microsoft.com/office/drawing/2014/main" id="{D8987D8A-81B7-D043-BA90-E29C185B6E7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Horizontal Straight Connector 10">
                <a:extLst>
                  <a:ext uri="{FF2B5EF4-FFF2-40B4-BE49-F238E27FC236}">
                    <a16:creationId xmlns:a16="http://schemas.microsoft.com/office/drawing/2014/main" id="{A3635EFE-A9D7-6947-A267-86A0F0C8F225}"/>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9" name="Horizontal Straight Connector 11">
                <a:extLst>
                  <a:ext uri="{FF2B5EF4-FFF2-40B4-BE49-F238E27FC236}">
                    <a16:creationId xmlns:a16="http://schemas.microsoft.com/office/drawing/2014/main" id="{DD175976-A17E-F44F-B22F-569C734129D7}"/>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Horizontal Straight Connector 12">
                <a:extLst>
                  <a:ext uri="{FF2B5EF4-FFF2-40B4-BE49-F238E27FC236}">
                    <a16:creationId xmlns:a16="http://schemas.microsoft.com/office/drawing/2014/main" id="{896BC000-AA99-014F-8EDF-29AFB3D4ECB1}"/>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Horizontal Straight Connector 16">
                <a:extLst>
                  <a:ext uri="{FF2B5EF4-FFF2-40B4-BE49-F238E27FC236}">
                    <a16:creationId xmlns:a16="http://schemas.microsoft.com/office/drawing/2014/main" id="{65CEE3DE-6C25-554F-8F68-D3C96FF87A6D}"/>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2" name="Horizontal Straight Connector 16">
                <a:extLst>
                  <a:ext uri="{FF2B5EF4-FFF2-40B4-BE49-F238E27FC236}">
                    <a16:creationId xmlns:a16="http://schemas.microsoft.com/office/drawing/2014/main" id="{B6251BD3-7C76-6B4F-8005-6834423E3467}"/>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3" name="Horizontal Straight Connector 15">
                <a:extLst>
                  <a:ext uri="{FF2B5EF4-FFF2-40B4-BE49-F238E27FC236}">
                    <a16:creationId xmlns:a16="http://schemas.microsoft.com/office/drawing/2014/main" id="{BEE2325B-AB22-D54B-B25B-B16620C4C740}"/>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Horizontal Straight Connector 14">
                <a:extLst>
                  <a:ext uri="{FF2B5EF4-FFF2-40B4-BE49-F238E27FC236}">
                    <a16:creationId xmlns:a16="http://schemas.microsoft.com/office/drawing/2014/main" id="{28B7F9A1-A7BA-D44B-9941-62D1DDA549F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Horizontal Straight Connector 13">
                <a:extLst>
                  <a:ext uri="{FF2B5EF4-FFF2-40B4-BE49-F238E27FC236}">
                    <a16:creationId xmlns:a16="http://schemas.microsoft.com/office/drawing/2014/main" id="{BE9DFF17-D3BF-614E-956C-9FB012D79D6E}"/>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5" name="Gruppieren 164">
              <a:extLst>
                <a:ext uri="{FF2B5EF4-FFF2-40B4-BE49-F238E27FC236}">
                  <a16:creationId xmlns:a16="http://schemas.microsoft.com/office/drawing/2014/main" id="{7D1ABDC6-9E04-6544-AC18-093AF4617A00}"/>
                </a:ext>
              </a:extLst>
            </p:cNvPr>
            <p:cNvGrpSpPr/>
            <p:nvPr/>
          </p:nvGrpSpPr>
          <p:grpSpPr>
            <a:xfrm>
              <a:off x="18324000" y="457200"/>
              <a:ext cx="180000" cy="9381600"/>
              <a:chOff x="-216000" y="457200"/>
              <a:chExt cx="180000" cy="9381600"/>
            </a:xfrm>
          </p:grpSpPr>
          <p:cxnSp>
            <p:nvCxnSpPr>
              <p:cNvPr id="166" name="Horizontal Straight Connector 16">
                <a:extLst>
                  <a:ext uri="{FF2B5EF4-FFF2-40B4-BE49-F238E27FC236}">
                    <a16:creationId xmlns:a16="http://schemas.microsoft.com/office/drawing/2014/main" id="{3C047F08-356F-FA47-B543-4159582CE1F1}"/>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0">
                <a:extLst>
                  <a:ext uri="{FF2B5EF4-FFF2-40B4-BE49-F238E27FC236}">
                    <a16:creationId xmlns:a16="http://schemas.microsoft.com/office/drawing/2014/main" id="{A33A519B-AA1E-D546-8212-2BD2D928770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Horizontal Straight Connector 10">
                <a:extLst>
                  <a:ext uri="{FF2B5EF4-FFF2-40B4-BE49-F238E27FC236}">
                    <a16:creationId xmlns:a16="http://schemas.microsoft.com/office/drawing/2014/main" id="{B685B623-828F-554F-A9B4-E6619B5ECCEE}"/>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Horizontal Straight Connector 11">
                <a:extLst>
                  <a:ext uri="{FF2B5EF4-FFF2-40B4-BE49-F238E27FC236}">
                    <a16:creationId xmlns:a16="http://schemas.microsoft.com/office/drawing/2014/main" id="{AC99F952-FEE2-4C48-A476-2957C18483A3}"/>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Horizontal Straight Connector 12">
                <a:extLst>
                  <a:ext uri="{FF2B5EF4-FFF2-40B4-BE49-F238E27FC236}">
                    <a16:creationId xmlns:a16="http://schemas.microsoft.com/office/drawing/2014/main" id="{54A91BCD-A98C-BF40-B72F-7B609797B565}"/>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Horizontal Straight Connector 16">
                <a:extLst>
                  <a:ext uri="{FF2B5EF4-FFF2-40B4-BE49-F238E27FC236}">
                    <a16:creationId xmlns:a16="http://schemas.microsoft.com/office/drawing/2014/main" id="{62F8AC7E-E894-0C41-9CC8-3A23D2003504}"/>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Horizontal Straight Connector 16">
                <a:extLst>
                  <a:ext uri="{FF2B5EF4-FFF2-40B4-BE49-F238E27FC236}">
                    <a16:creationId xmlns:a16="http://schemas.microsoft.com/office/drawing/2014/main" id="{8AAA49D7-897D-2140-BF37-E9BEC90C781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Horizontal Straight Connector 15">
                <a:extLst>
                  <a:ext uri="{FF2B5EF4-FFF2-40B4-BE49-F238E27FC236}">
                    <a16:creationId xmlns:a16="http://schemas.microsoft.com/office/drawing/2014/main" id="{25ECE4B6-E66E-AE47-83E7-3B7D0CEBF758}"/>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Horizontal Straight Connector 14">
                <a:extLst>
                  <a:ext uri="{FF2B5EF4-FFF2-40B4-BE49-F238E27FC236}">
                    <a16:creationId xmlns:a16="http://schemas.microsoft.com/office/drawing/2014/main" id="{76792988-1B8B-774A-A4E9-19F3D945F632}"/>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Horizontal Straight Connector 13">
                <a:extLst>
                  <a:ext uri="{FF2B5EF4-FFF2-40B4-BE49-F238E27FC236}">
                    <a16:creationId xmlns:a16="http://schemas.microsoft.com/office/drawing/2014/main" id="{066DA73D-254B-884E-96A9-97A20D78AFCB}"/>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96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2" r:id="rId18"/>
    <p:sldLayoutId id="2147483843" r:id="rId19"/>
    <p:sldLayoutId id="214748395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963" r:id="rId34"/>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a:t>
            </a:r>
            <a:r>
              <a:rPr lang="en-US" dirty="0" err="1"/>
              <a:t>iX</a:t>
            </a:r>
            <a:r>
              <a:rPr lang="en-US" dirty="0"/>
              <a:t> / ©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B8049A-E608-E94B-93AC-AB1D220ABF6E}"/>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3C6CF6D5-2143-6447-9054-421CEA612AE4}"/>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EFD8502F-5C06-434C-AB9E-0F009E0D60E3}"/>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25415D30-1554-7D46-A0EE-F719346FEE23}"/>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A169A71F-A667-0548-850A-4608703A44FA}"/>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10CD7531-ACFF-2B46-9AA7-E0A3DEA9B209}"/>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29CCCD32-C255-BD4F-93A2-3E66A0B211CC}"/>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4F11143-4697-0048-BCA0-EBD047BBFD9D}"/>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D4C1CBF1-1BEE-C248-87C8-15DB6248E7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4E19612D-5504-E549-B2F9-FEEB88D24213}"/>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2651F952-C4C9-2A43-A5BD-4F38B40FDDD2}"/>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A4FCBA5F-B658-1F4B-A734-D8467748C60F}"/>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BC022268-CE84-9541-A9A9-D967A13A73A3}"/>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F3C9FEAF-3835-B144-B7A8-4A9E262398CB}"/>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71DC7346-805E-DA49-B2E1-52260842B904}"/>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63500B1-77AC-E148-99C5-4813D4592A84}"/>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E446BC97-03FC-E242-9405-79A4CD2604EB}"/>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B01DB382-3D6A-5E4F-A41F-FB6F93F177B3}"/>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73053A4B-E325-9048-A617-895808B6D88E}"/>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4BEEC180-9533-5A4B-AC71-69C8E45D80DE}"/>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9720C15B-D678-424D-B5A3-45CEAB910784}"/>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CB9E0F6E-82E5-A844-8B2C-6EC8220A95FB}"/>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EA8751EF-B742-7A46-BA02-320FA0BBA34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AC8E80B5-1259-F042-8710-C92A6F92824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68CF6EA1-83B5-B246-8620-85D45E36E20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5A042133-23D0-7644-ADF9-A6B6809AA7BC}"/>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C1A47C87-59B4-5F46-8B23-8A64BFF41CE4}"/>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EB7594F9-4879-814D-BB09-7FBA7D208D5E}"/>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3BCC709E-D0D3-5D4E-8CA0-FDAFBB560E84}"/>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822D2E19-41EC-E244-AC99-32DE4A2FE308}"/>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AE866CF1-1E1D-C747-89C4-60EB9D6C3E10}"/>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4E35CFF8-9755-104E-B42E-FF4BD07A36B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8214F468-F981-A148-B880-E43BDA8615BD}"/>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2DF11FF3-B0A8-8348-895D-3D905BEC3626}"/>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16715DB6-41E2-3A46-8299-DAE52BF2B2D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D1CC8D57-B2E6-124C-AF33-A5C15F7821B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2FC6043A-9191-E844-9084-A670E53961A9}"/>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D3C16E6C-972B-D442-9711-4546075DCFD9}"/>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4C5547D0-06E9-E64A-86A2-DBC0B0ABC8AC}"/>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CB23057D-BC48-D944-83D8-FCFDD5FC57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EFCCC9D9-3F96-CE45-9E13-71BF2E9EF812}"/>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3231C9A4-B97D-F741-BE84-CF2158C8426C}"/>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51887282-22CA-4E41-8EAD-C81B8AE146A6}"/>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EA1DADFB-197A-514B-B39E-172C3D9C39B9}"/>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7D6FB0D4-67E1-1B49-883B-8482AAF10419}"/>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13279F86-06FF-1344-8584-236692C711F1}"/>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69085AA8-F44E-9749-942D-7D9482ECC7C9}"/>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6"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958"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Lst>
  <p:hf hdr="0" dt="0"/>
  <p:txStyles>
    <p:title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8229600" cy="85536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601200" y="457200"/>
            <a:ext cx="8229600" cy="8553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tx1"/>
                </a:solidFill>
                <a:latin typeface="IBM Plex Sans" panose="020B0503050203000203" pitchFamily="34" charset="0"/>
              </a:defRPr>
            </a:lvl1pPr>
          </a:lstStyle>
          <a:p>
            <a:r>
              <a:rPr lang="en-US"/>
              <a:t>IBM iX / ©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43" name="Gruppieren 142">
            <a:extLst>
              <a:ext uri="{FF2B5EF4-FFF2-40B4-BE49-F238E27FC236}">
                <a16:creationId xmlns:a16="http://schemas.microsoft.com/office/drawing/2014/main" id="{C89321BC-E9DC-C34F-BF8F-1E8BFF116328}"/>
              </a:ext>
            </a:extLst>
          </p:cNvPr>
          <p:cNvGrpSpPr/>
          <p:nvPr userDrawn="1"/>
        </p:nvGrpSpPr>
        <p:grpSpPr>
          <a:xfrm>
            <a:off x="-216000" y="-216000"/>
            <a:ext cx="18720000" cy="10728000"/>
            <a:chOff x="-216000" y="-216000"/>
            <a:chExt cx="18720000" cy="10728000"/>
          </a:xfrm>
        </p:grpSpPr>
        <p:grpSp>
          <p:nvGrpSpPr>
            <p:cNvPr id="144" name="Gruppieren 143">
              <a:extLst>
                <a:ext uri="{FF2B5EF4-FFF2-40B4-BE49-F238E27FC236}">
                  <a16:creationId xmlns:a16="http://schemas.microsoft.com/office/drawing/2014/main" id="{D0121504-6A32-A049-B7A0-C7490D97BD3B}"/>
                </a:ext>
              </a:extLst>
            </p:cNvPr>
            <p:cNvGrpSpPr/>
            <p:nvPr/>
          </p:nvGrpSpPr>
          <p:grpSpPr>
            <a:xfrm>
              <a:off x="457200" y="-216000"/>
              <a:ext cx="17373600" cy="180000"/>
              <a:chOff x="457200" y="-216000"/>
              <a:chExt cx="17373600" cy="180000"/>
            </a:xfrm>
          </p:grpSpPr>
          <p:cxnSp>
            <p:nvCxnSpPr>
              <p:cNvPr id="179" name="Gerade Verbindung 178">
                <a:extLst>
                  <a:ext uri="{FF2B5EF4-FFF2-40B4-BE49-F238E27FC236}">
                    <a16:creationId xmlns:a16="http://schemas.microsoft.com/office/drawing/2014/main" id="{3A3017CD-78E1-234E-9AC3-6A4F8F77E1C9}"/>
                  </a:ext>
                </a:extLst>
              </p:cNvPr>
              <p:cNvCxnSpPr/>
              <p:nvPr/>
            </p:nvCxnSpPr>
            <p:spPr bwMode="auto">
              <a:xfrm>
                <a:off x="45722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Gerade Verbindung 179">
                <a:extLst>
                  <a:ext uri="{FF2B5EF4-FFF2-40B4-BE49-F238E27FC236}">
                    <a16:creationId xmlns:a16="http://schemas.microsoft.com/office/drawing/2014/main" id="{37EF54C6-FD3D-9C48-8BCE-77EA1F01D517}"/>
                  </a:ext>
                </a:extLst>
              </p:cNvPr>
              <p:cNvCxnSpPr/>
              <p:nvPr/>
            </p:nvCxnSpPr>
            <p:spPr bwMode="auto">
              <a:xfrm>
                <a:off x="91438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Gerade Verbindung 180">
                <a:extLst>
                  <a:ext uri="{FF2B5EF4-FFF2-40B4-BE49-F238E27FC236}">
                    <a16:creationId xmlns:a16="http://schemas.microsoft.com/office/drawing/2014/main" id="{12A08FBE-F0A6-8945-94E0-607597F14FD4}"/>
                  </a:ext>
                </a:extLst>
              </p:cNvPr>
              <p:cNvCxnSpPr/>
              <p:nvPr/>
            </p:nvCxnSpPr>
            <p:spPr bwMode="auto">
              <a:xfrm>
                <a:off x="1371623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Gerade Verbindung 181">
                <a:extLst>
                  <a:ext uri="{FF2B5EF4-FFF2-40B4-BE49-F238E27FC236}">
                    <a16:creationId xmlns:a16="http://schemas.microsoft.com/office/drawing/2014/main" id="{B0AA6DC3-BDFC-4647-B5CD-082DF594E431}"/>
                  </a:ext>
                </a:extLst>
              </p:cNvPr>
              <p:cNvCxnSpPr/>
              <p:nvPr/>
            </p:nvCxnSpPr>
            <p:spPr bwMode="auto">
              <a:xfrm>
                <a:off x="13258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Gerade Verbindung 182">
                <a:extLst>
                  <a:ext uri="{FF2B5EF4-FFF2-40B4-BE49-F238E27FC236}">
                    <a16:creationId xmlns:a16="http://schemas.microsoft.com/office/drawing/2014/main" id="{CD0E393E-E0EC-F445-832A-14980A60B555}"/>
                  </a:ext>
                </a:extLst>
              </p:cNvPr>
              <p:cNvCxnSpPr/>
              <p:nvPr/>
            </p:nvCxnSpPr>
            <p:spPr bwMode="auto">
              <a:xfrm>
                <a:off x="14173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Gerade Verbindung 183">
                <a:extLst>
                  <a:ext uri="{FF2B5EF4-FFF2-40B4-BE49-F238E27FC236}">
                    <a16:creationId xmlns:a16="http://schemas.microsoft.com/office/drawing/2014/main" id="{0920113C-AB8C-494F-A2AD-B1F164EB2A15}"/>
                  </a:ext>
                </a:extLst>
              </p:cNvPr>
              <p:cNvCxnSpPr/>
              <p:nvPr/>
            </p:nvCxnSpPr>
            <p:spPr bwMode="auto">
              <a:xfrm>
                <a:off x="8686664"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5" name="Gerade Verbindung 184">
                <a:extLst>
                  <a:ext uri="{FF2B5EF4-FFF2-40B4-BE49-F238E27FC236}">
                    <a16:creationId xmlns:a16="http://schemas.microsoft.com/office/drawing/2014/main" id="{F3E9502F-F673-CF45-8AD4-6C720D74A3B9}"/>
                  </a:ext>
                </a:extLst>
              </p:cNvPr>
              <p:cNvCxnSpPr/>
              <p:nvPr/>
            </p:nvCxnSpPr>
            <p:spPr bwMode="auto">
              <a:xfrm>
                <a:off x="9601928"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Gerade Verbindung 185">
                <a:extLst>
                  <a:ext uri="{FF2B5EF4-FFF2-40B4-BE49-F238E27FC236}">
                    <a16:creationId xmlns:a16="http://schemas.microsoft.com/office/drawing/2014/main" id="{E5DA5203-6DFE-284E-A0A5-C21A2AD960E6}"/>
                  </a:ext>
                </a:extLst>
              </p:cNvPr>
              <p:cNvCxnSpPr/>
              <p:nvPr/>
            </p:nvCxnSpPr>
            <p:spPr bwMode="auto">
              <a:xfrm>
                <a:off x="4114232"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Gerade Verbindung 186">
                <a:extLst>
                  <a:ext uri="{FF2B5EF4-FFF2-40B4-BE49-F238E27FC236}">
                    <a16:creationId xmlns:a16="http://schemas.microsoft.com/office/drawing/2014/main" id="{6479BD40-0D1F-334D-957C-19B463969527}"/>
                  </a:ext>
                </a:extLst>
              </p:cNvPr>
              <p:cNvCxnSpPr/>
              <p:nvPr/>
            </p:nvCxnSpPr>
            <p:spPr bwMode="auto">
              <a:xfrm>
                <a:off x="5029496"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Gerade Verbindung 187">
                <a:extLst>
                  <a:ext uri="{FF2B5EF4-FFF2-40B4-BE49-F238E27FC236}">
                    <a16:creationId xmlns:a16="http://schemas.microsoft.com/office/drawing/2014/main" id="{2E7509A6-5555-AA44-9A69-D3A2A5F61F26}"/>
                  </a:ext>
                </a:extLst>
              </p:cNvPr>
              <p:cNvCxnSpPr/>
              <p:nvPr/>
            </p:nvCxnSpPr>
            <p:spPr bwMode="auto">
              <a:xfrm>
                <a:off x="178308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Gerade Verbindung 188">
                <a:extLst>
                  <a:ext uri="{FF2B5EF4-FFF2-40B4-BE49-F238E27FC236}">
                    <a16:creationId xmlns:a16="http://schemas.microsoft.com/office/drawing/2014/main" id="{F618F4A4-4BCF-9949-81FF-19CD9F899520}"/>
                  </a:ext>
                </a:extLst>
              </p:cNvPr>
              <p:cNvCxnSpPr/>
              <p:nvPr/>
            </p:nvCxnSpPr>
            <p:spPr bwMode="auto">
              <a:xfrm>
                <a:off x="457200" y="-216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5" name="Gruppieren 144">
              <a:extLst>
                <a:ext uri="{FF2B5EF4-FFF2-40B4-BE49-F238E27FC236}">
                  <a16:creationId xmlns:a16="http://schemas.microsoft.com/office/drawing/2014/main" id="{D057CDBE-9D39-A24B-9164-0DE1A9C384F8}"/>
                </a:ext>
              </a:extLst>
            </p:cNvPr>
            <p:cNvGrpSpPr/>
            <p:nvPr/>
          </p:nvGrpSpPr>
          <p:grpSpPr>
            <a:xfrm>
              <a:off x="457200" y="10332000"/>
              <a:ext cx="17373600" cy="180000"/>
              <a:chOff x="457200" y="10332000"/>
              <a:chExt cx="17373600" cy="180000"/>
            </a:xfrm>
          </p:grpSpPr>
          <p:cxnSp>
            <p:nvCxnSpPr>
              <p:cNvPr id="168" name="Gerade Verbindung 167">
                <a:extLst>
                  <a:ext uri="{FF2B5EF4-FFF2-40B4-BE49-F238E27FC236}">
                    <a16:creationId xmlns:a16="http://schemas.microsoft.com/office/drawing/2014/main" id="{5C07EB55-D13F-B342-81FA-31E0619C548F}"/>
                  </a:ext>
                </a:extLst>
              </p:cNvPr>
              <p:cNvCxnSpPr/>
              <p:nvPr/>
            </p:nvCxnSpPr>
            <p:spPr bwMode="auto">
              <a:xfrm>
                <a:off x="4114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Gerade Verbindung 168">
                <a:extLst>
                  <a:ext uri="{FF2B5EF4-FFF2-40B4-BE49-F238E27FC236}">
                    <a16:creationId xmlns:a16="http://schemas.microsoft.com/office/drawing/2014/main" id="{1B6E0DCE-C34A-3044-BDBC-F662877585B9}"/>
                  </a:ext>
                </a:extLst>
              </p:cNvPr>
              <p:cNvCxnSpPr/>
              <p:nvPr/>
            </p:nvCxnSpPr>
            <p:spPr bwMode="auto">
              <a:xfrm>
                <a:off x="45722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Gerade Verbindung 169">
                <a:extLst>
                  <a:ext uri="{FF2B5EF4-FFF2-40B4-BE49-F238E27FC236}">
                    <a16:creationId xmlns:a16="http://schemas.microsoft.com/office/drawing/2014/main" id="{23333A40-4478-F84C-BCF6-168781472096}"/>
                  </a:ext>
                </a:extLst>
              </p:cNvPr>
              <p:cNvCxnSpPr/>
              <p:nvPr/>
            </p:nvCxnSpPr>
            <p:spPr bwMode="auto">
              <a:xfrm>
                <a:off x="178308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Gerade Verbindung 170">
                <a:extLst>
                  <a:ext uri="{FF2B5EF4-FFF2-40B4-BE49-F238E27FC236}">
                    <a16:creationId xmlns:a16="http://schemas.microsoft.com/office/drawing/2014/main" id="{3379B017-54E2-194C-B47E-C794A37559E7}"/>
                  </a:ext>
                </a:extLst>
              </p:cNvPr>
              <p:cNvCxnSpPr/>
              <p:nvPr/>
            </p:nvCxnSpPr>
            <p:spPr bwMode="auto">
              <a:xfrm>
                <a:off x="14173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Gerade Verbindung 171">
                <a:extLst>
                  <a:ext uri="{FF2B5EF4-FFF2-40B4-BE49-F238E27FC236}">
                    <a16:creationId xmlns:a16="http://schemas.microsoft.com/office/drawing/2014/main" id="{10675F51-A5D8-844A-9D34-66E00220FA64}"/>
                  </a:ext>
                </a:extLst>
              </p:cNvPr>
              <p:cNvCxnSpPr/>
              <p:nvPr/>
            </p:nvCxnSpPr>
            <p:spPr bwMode="auto">
              <a:xfrm>
                <a:off x="1371623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Gerade Verbindung 172">
                <a:extLst>
                  <a:ext uri="{FF2B5EF4-FFF2-40B4-BE49-F238E27FC236}">
                    <a16:creationId xmlns:a16="http://schemas.microsoft.com/office/drawing/2014/main" id="{0C421212-92FA-7644-B0BF-96347905A509}"/>
                  </a:ext>
                </a:extLst>
              </p:cNvPr>
              <p:cNvCxnSpPr/>
              <p:nvPr/>
            </p:nvCxnSpPr>
            <p:spPr bwMode="auto">
              <a:xfrm>
                <a:off x="13258232"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Gerade Verbindung 173">
                <a:extLst>
                  <a:ext uri="{FF2B5EF4-FFF2-40B4-BE49-F238E27FC236}">
                    <a16:creationId xmlns:a16="http://schemas.microsoft.com/office/drawing/2014/main" id="{F4810A0F-9755-194C-ACEF-795FD5146C48}"/>
                  </a:ext>
                </a:extLst>
              </p:cNvPr>
              <p:cNvCxnSpPr/>
              <p:nvPr/>
            </p:nvCxnSpPr>
            <p:spPr bwMode="auto">
              <a:xfrm>
                <a:off x="9601928"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Gerade Verbindung 174">
                <a:extLst>
                  <a:ext uri="{FF2B5EF4-FFF2-40B4-BE49-F238E27FC236}">
                    <a16:creationId xmlns:a16="http://schemas.microsoft.com/office/drawing/2014/main" id="{46E891B3-70D9-5F42-81FF-CAA62E77EB8E}"/>
                  </a:ext>
                </a:extLst>
              </p:cNvPr>
              <p:cNvCxnSpPr/>
              <p:nvPr/>
            </p:nvCxnSpPr>
            <p:spPr bwMode="auto">
              <a:xfrm>
                <a:off x="91438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Gerade Verbindung 175">
                <a:extLst>
                  <a:ext uri="{FF2B5EF4-FFF2-40B4-BE49-F238E27FC236}">
                    <a16:creationId xmlns:a16="http://schemas.microsoft.com/office/drawing/2014/main" id="{468371D4-D7A7-6E4B-9F26-DEEBF0DEF4E9}"/>
                  </a:ext>
                </a:extLst>
              </p:cNvPr>
              <p:cNvCxnSpPr/>
              <p:nvPr/>
            </p:nvCxnSpPr>
            <p:spPr bwMode="auto">
              <a:xfrm>
                <a:off x="8686664"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Gerade Verbindung 176">
                <a:extLst>
                  <a:ext uri="{FF2B5EF4-FFF2-40B4-BE49-F238E27FC236}">
                    <a16:creationId xmlns:a16="http://schemas.microsoft.com/office/drawing/2014/main" id="{D67C5B8F-3F9B-DF46-B877-E4C4EC8E496E}"/>
                  </a:ext>
                </a:extLst>
              </p:cNvPr>
              <p:cNvCxnSpPr/>
              <p:nvPr/>
            </p:nvCxnSpPr>
            <p:spPr bwMode="auto">
              <a:xfrm>
                <a:off x="5029496"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Gerade Verbindung 177">
                <a:extLst>
                  <a:ext uri="{FF2B5EF4-FFF2-40B4-BE49-F238E27FC236}">
                    <a16:creationId xmlns:a16="http://schemas.microsoft.com/office/drawing/2014/main" id="{70D3E3D5-1E41-C944-B8E3-5598A4449E42}"/>
                  </a:ext>
                </a:extLst>
              </p:cNvPr>
              <p:cNvCxnSpPr/>
              <p:nvPr/>
            </p:nvCxnSpPr>
            <p:spPr bwMode="auto">
              <a:xfrm>
                <a:off x="457200" y="10332000"/>
                <a:ext cx="0" cy="180000"/>
              </a:xfrm>
              <a:prstGeom prst="line">
                <a:avLst/>
              </a:prstGeom>
              <a:ln w="317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6" name="Gruppieren 145">
              <a:extLst>
                <a:ext uri="{FF2B5EF4-FFF2-40B4-BE49-F238E27FC236}">
                  <a16:creationId xmlns:a16="http://schemas.microsoft.com/office/drawing/2014/main" id="{43DB818D-26AB-184C-B149-BCE0E41EF004}"/>
                </a:ext>
              </a:extLst>
            </p:cNvPr>
            <p:cNvGrpSpPr/>
            <p:nvPr/>
          </p:nvGrpSpPr>
          <p:grpSpPr>
            <a:xfrm>
              <a:off x="-216000" y="457200"/>
              <a:ext cx="180000" cy="9381600"/>
              <a:chOff x="-216000" y="457200"/>
              <a:chExt cx="180000" cy="9381600"/>
            </a:xfrm>
          </p:grpSpPr>
          <p:cxnSp>
            <p:nvCxnSpPr>
              <p:cNvPr id="158" name="Horizontal Straight Connector 16">
                <a:extLst>
                  <a:ext uri="{FF2B5EF4-FFF2-40B4-BE49-F238E27FC236}">
                    <a16:creationId xmlns:a16="http://schemas.microsoft.com/office/drawing/2014/main" id="{A41A793E-D36C-764A-BBD0-DF398B37EFD0}"/>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Horizontal Straight Connector 10">
                <a:extLst>
                  <a:ext uri="{FF2B5EF4-FFF2-40B4-BE49-F238E27FC236}">
                    <a16:creationId xmlns:a16="http://schemas.microsoft.com/office/drawing/2014/main" id="{C20071E6-48A6-9841-AB9B-E21CE9271A1A}"/>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Horizontal Straight Connector 10">
                <a:extLst>
                  <a:ext uri="{FF2B5EF4-FFF2-40B4-BE49-F238E27FC236}">
                    <a16:creationId xmlns:a16="http://schemas.microsoft.com/office/drawing/2014/main" id="{4DE2B850-DA24-FD46-8459-02319F75FBE9}"/>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1" name="Horizontal Straight Connector 11">
                <a:extLst>
                  <a:ext uri="{FF2B5EF4-FFF2-40B4-BE49-F238E27FC236}">
                    <a16:creationId xmlns:a16="http://schemas.microsoft.com/office/drawing/2014/main" id="{D7AA2E0D-69E3-B64C-A6F0-CCEF35411F59}"/>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Horizontal Straight Connector 12">
                <a:extLst>
                  <a:ext uri="{FF2B5EF4-FFF2-40B4-BE49-F238E27FC236}">
                    <a16:creationId xmlns:a16="http://schemas.microsoft.com/office/drawing/2014/main" id="{FB4A337C-8D19-6D47-BCDA-164C3B4A673F}"/>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Horizontal Straight Connector 16">
                <a:extLst>
                  <a:ext uri="{FF2B5EF4-FFF2-40B4-BE49-F238E27FC236}">
                    <a16:creationId xmlns:a16="http://schemas.microsoft.com/office/drawing/2014/main" id="{8B6BD3B0-B69E-464C-9DC4-DBFFE97055E8}"/>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 name="Horizontal Straight Connector 16">
                <a:extLst>
                  <a:ext uri="{FF2B5EF4-FFF2-40B4-BE49-F238E27FC236}">
                    <a16:creationId xmlns:a16="http://schemas.microsoft.com/office/drawing/2014/main" id="{909E4CE2-974B-9546-8AF4-39A464E2717A}"/>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Horizontal Straight Connector 15">
                <a:extLst>
                  <a:ext uri="{FF2B5EF4-FFF2-40B4-BE49-F238E27FC236}">
                    <a16:creationId xmlns:a16="http://schemas.microsoft.com/office/drawing/2014/main" id="{34D1B956-003A-514E-8972-134A91E0EB32}"/>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Horizontal Straight Connector 14">
                <a:extLst>
                  <a:ext uri="{FF2B5EF4-FFF2-40B4-BE49-F238E27FC236}">
                    <a16:creationId xmlns:a16="http://schemas.microsoft.com/office/drawing/2014/main" id="{8A58D9B1-CDE2-8446-8E24-F56788D2E74A}"/>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Horizontal Straight Connector 13">
                <a:extLst>
                  <a:ext uri="{FF2B5EF4-FFF2-40B4-BE49-F238E27FC236}">
                    <a16:creationId xmlns:a16="http://schemas.microsoft.com/office/drawing/2014/main" id="{556A3482-CCDE-AB4A-A926-E5F1CE0251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7" name="Gruppieren 146">
              <a:extLst>
                <a:ext uri="{FF2B5EF4-FFF2-40B4-BE49-F238E27FC236}">
                  <a16:creationId xmlns:a16="http://schemas.microsoft.com/office/drawing/2014/main" id="{65C6F1CA-9129-7447-A941-67866E445453}"/>
                </a:ext>
              </a:extLst>
            </p:cNvPr>
            <p:cNvGrpSpPr/>
            <p:nvPr/>
          </p:nvGrpSpPr>
          <p:grpSpPr>
            <a:xfrm>
              <a:off x="18324000" y="457200"/>
              <a:ext cx="180000" cy="9381600"/>
              <a:chOff x="-216000" y="457200"/>
              <a:chExt cx="180000" cy="9381600"/>
            </a:xfrm>
          </p:grpSpPr>
          <p:cxnSp>
            <p:nvCxnSpPr>
              <p:cNvPr id="148" name="Horizontal Straight Connector 16">
                <a:extLst>
                  <a:ext uri="{FF2B5EF4-FFF2-40B4-BE49-F238E27FC236}">
                    <a16:creationId xmlns:a16="http://schemas.microsoft.com/office/drawing/2014/main" id="{CDAAC474-A3F8-614E-BA13-75BFDF8BB82B}"/>
                  </a:ext>
                  <a:ext uri="{C183D7F6-B498-43B3-948B-1728B52AA6E4}">
                    <adec:decorative xmlns:adec="http://schemas.microsoft.com/office/drawing/2017/decorative" val="1"/>
                  </a:ext>
                </a:extLst>
              </p:cNvPr>
              <p:cNvCxnSpPr/>
              <p:nvPr/>
            </p:nvCxnSpPr>
            <p:spPr bwMode="auto">
              <a:xfrm flipH="1">
                <a:off x="-216000" y="900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9" name="Horizontal Straight Connector 10">
                <a:extLst>
                  <a:ext uri="{FF2B5EF4-FFF2-40B4-BE49-F238E27FC236}">
                    <a16:creationId xmlns:a16="http://schemas.microsoft.com/office/drawing/2014/main" id="{22235FA3-44E1-D84B-92C1-31A0A0FD6AB0}"/>
                  </a:ext>
                  <a:ext uri="{C183D7F6-B498-43B3-948B-1728B52AA6E4}">
                    <adec:decorative xmlns:adec="http://schemas.microsoft.com/office/drawing/2017/decorative" val="1"/>
                  </a:ext>
                </a:extLst>
              </p:cNvPr>
              <p:cNvCxnSpPr/>
              <p:nvPr/>
            </p:nvCxnSpPr>
            <p:spPr bwMode="auto">
              <a:xfrm flipH="1">
                <a:off x="-216000" y="457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0" name="Horizontal Straight Connector 10">
                <a:extLst>
                  <a:ext uri="{FF2B5EF4-FFF2-40B4-BE49-F238E27FC236}">
                    <a16:creationId xmlns:a16="http://schemas.microsoft.com/office/drawing/2014/main" id="{AA11E800-2B08-EA42-BFD4-E340CB045BFD}"/>
                  </a:ext>
                  <a:ext uri="{C183D7F6-B498-43B3-948B-1728B52AA6E4}">
                    <adec:decorative xmlns:adec="http://schemas.microsoft.com/office/drawing/2017/decorative" val="1"/>
                  </a:ext>
                </a:extLst>
              </p:cNvPr>
              <p:cNvCxnSpPr/>
              <p:nvPr/>
            </p:nvCxnSpPr>
            <p:spPr bwMode="auto">
              <a:xfrm flipH="1">
                <a:off x="-216000" y="1285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Horizontal Straight Connector 11">
                <a:extLst>
                  <a:ext uri="{FF2B5EF4-FFF2-40B4-BE49-F238E27FC236}">
                    <a16:creationId xmlns:a16="http://schemas.microsoft.com/office/drawing/2014/main" id="{3672B677-363F-6043-A511-40BA6CD1EA7F}"/>
                  </a:ext>
                  <a:ext uri="{C183D7F6-B498-43B3-948B-1728B52AA6E4}">
                    <adec:decorative xmlns:adec="http://schemas.microsoft.com/office/drawing/2017/decorative" val="1"/>
                  </a:ext>
                </a:extLst>
              </p:cNvPr>
              <p:cNvCxnSpPr/>
              <p:nvPr/>
            </p:nvCxnSpPr>
            <p:spPr bwMode="auto">
              <a:xfrm flipH="1">
                <a:off x="-216000" y="2574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2" name="Horizontal Straight Connector 12">
                <a:extLst>
                  <a:ext uri="{FF2B5EF4-FFF2-40B4-BE49-F238E27FC236}">
                    <a16:creationId xmlns:a16="http://schemas.microsoft.com/office/drawing/2014/main" id="{B5A59E67-5E65-DF4A-BD18-0785E42C129A}"/>
                  </a:ext>
                  <a:ext uri="{C183D7F6-B498-43B3-948B-1728B52AA6E4}">
                    <adec:decorative xmlns:adec="http://schemas.microsoft.com/office/drawing/2017/decorative" val="1"/>
                  </a:ext>
                </a:extLst>
              </p:cNvPr>
              <p:cNvCxnSpPr/>
              <p:nvPr/>
            </p:nvCxnSpPr>
            <p:spPr bwMode="auto">
              <a:xfrm flipH="1">
                <a:off x="-216000" y="38592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Horizontal Straight Connector 16">
                <a:extLst>
                  <a:ext uri="{FF2B5EF4-FFF2-40B4-BE49-F238E27FC236}">
                    <a16:creationId xmlns:a16="http://schemas.microsoft.com/office/drawing/2014/main" id="{9D42AD1E-8E11-FB44-9DEA-DD9D7B23F0EB}"/>
                  </a:ext>
                  <a:ext uri="{C183D7F6-B498-43B3-948B-1728B52AA6E4}">
                    <adec:decorative xmlns:adec="http://schemas.microsoft.com/office/drawing/2017/decorative" val="1"/>
                  </a:ext>
                </a:extLst>
              </p:cNvPr>
              <p:cNvCxnSpPr/>
              <p:nvPr/>
            </p:nvCxnSpPr>
            <p:spPr bwMode="auto">
              <a:xfrm flipH="1">
                <a:off x="-216000" y="9838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Horizontal Straight Connector 16">
                <a:extLst>
                  <a:ext uri="{FF2B5EF4-FFF2-40B4-BE49-F238E27FC236}">
                    <a16:creationId xmlns:a16="http://schemas.microsoft.com/office/drawing/2014/main" id="{9FCEB0D0-606B-F44A-A4A8-8716F64D081E}"/>
                  </a:ext>
                  <a:ext uri="{C183D7F6-B498-43B3-948B-1728B52AA6E4}">
                    <adec:decorative xmlns:adec="http://schemas.microsoft.com/office/drawing/2017/decorative" val="1"/>
                  </a:ext>
                </a:extLst>
              </p:cNvPr>
              <p:cNvCxnSpPr/>
              <p:nvPr/>
            </p:nvCxnSpPr>
            <p:spPr bwMode="auto">
              <a:xfrm flipH="1">
                <a:off x="-216000" y="9011434"/>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Horizontal Straight Connector 15">
                <a:extLst>
                  <a:ext uri="{FF2B5EF4-FFF2-40B4-BE49-F238E27FC236}">
                    <a16:creationId xmlns:a16="http://schemas.microsoft.com/office/drawing/2014/main" id="{B96D8A35-D3DF-024C-9819-2C27F05A1197}"/>
                  </a:ext>
                  <a:ext uri="{C183D7F6-B498-43B3-948B-1728B52AA6E4}">
                    <adec:decorative xmlns:adec="http://schemas.microsoft.com/office/drawing/2017/decorative" val="1"/>
                  </a:ext>
                </a:extLst>
              </p:cNvPr>
              <p:cNvCxnSpPr/>
              <p:nvPr/>
            </p:nvCxnSpPr>
            <p:spPr bwMode="auto">
              <a:xfrm flipH="1">
                <a:off x="-216000" y="7722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Horizontal Straight Connector 14">
                <a:extLst>
                  <a:ext uri="{FF2B5EF4-FFF2-40B4-BE49-F238E27FC236}">
                    <a16:creationId xmlns:a16="http://schemas.microsoft.com/office/drawing/2014/main" id="{02D7FD82-041D-2F4E-8626-3E248891DFC3}"/>
                  </a:ext>
                  <a:ext uri="{C183D7F6-B498-43B3-948B-1728B52AA6E4}">
                    <adec:decorative xmlns:adec="http://schemas.microsoft.com/office/drawing/2017/decorative" val="1"/>
                  </a:ext>
                </a:extLst>
              </p:cNvPr>
              <p:cNvCxnSpPr/>
              <p:nvPr/>
            </p:nvCxnSpPr>
            <p:spPr bwMode="auto">
              <a:xfrm flipH="1">
                <a:off x="-216000" y="64368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Horizontal Straight Connector 13">
                <a:extLst>
                  <a:ext uri="{FF2B5EF4-FFF2-40B4-BE49-F238E27FC236}">
                    <a16:creationId xmlns:a16="http://schemas.microsoft.com/office/drawing/2014/main" id="{08680A50-F7B9-7845-B25E-958DF21D767C}"/>
                  </a:ext>
                  <a:ext uri="{C183D7F6-B498-43B3-948B-1728B52AA6E4}">
                    <adec:decorative xmlns:adec="http://schemas.microsoft.com/office/drawing/2017/decorative" val="1"/>
                  </a:ext>
                </a:extLst>
              </p:cNvPr>
              <p:cNvCxnSpPr/>
              <p:nvPr/>
            </p:nvCxnSpPr>
            <p:spPr bwMode="auto">
              <a:xfrm flipH="1">
                <a:off x="-216000" y="5148000"/>
                <a:ext cx="180000" cy="0"/>
              </a:xfrm>
              <a:prstGeom prst="line">
                <a:avLst/>
              </a:prstGeom>
              <a:ln w="3175">
                <a:solidFill>
                  <a:srgbClr val="A4A4A4"/>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67"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60" r:id="rId27"/>
    <p:sldLayoutId id="2147483917" r:id="rId28"/>
    <p:sldLayoutId id="2147483918" r:id="rId29"/>
    <p:sldLayoutId id="2147483919" r:id="rId30"/>
    <p:sldLayoutId id="2147483920" r:id="rId31"/>
    <p:sldLayoutId id="2147483921" r:id="rId32"/>
    <p:sldLayoutId id="2147483922" r:id="rId33"/>
    <p:sldLayoutId id="2147483923" r:id="rId34"/>
  </p:sldLayoutIdLst>
  <p:hf hdr="0" dt="0"/>
  <p:txStyles>
    <p:titleStyle>
      <a:lvl1pPr algn="l" rtl="0" eaLnBrk="1" fontAlgn="base" hangingPunct="1">
        <a:lnSpc>
          <a:spcPct val="90000"/>
        </a:lnSpc>
        <a:spcBef>
          <a:spcPct val="0"/>
        </a:spcBef>
        <a:spcAft>
          <a:spcPct val="0"/>
        </a:spcAft>
        <a:defRPr sz="48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11232" userDrawn="1">
          <p15:clr>
            <a:srgbClr val="F26B43"/>
          </p15:clr>
        </p15:guide>
        <p15:guide id="4" orient="horz" pos="5676" userDrawn="1">
          <p15:clr>
            <a:srgbClr val="F26B43"/>
          </p15:clr>
        </p15:guide>
        <p15:guide id="5" orient="horz" pos="6198"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0" userDrawn="1">
          <p15:clr>
            <a:srgbClr val="F26B43"/>
          </p15:clr>
        </p15:guide>
        <p15:guide id="17" orient="horz" pos="1622" userDrawn="1">
          <p15:clr>
            <a:srgbClr val="F26B43"/>
          </p15:clr>
        </p15:guide>
        <p15:guide id="18" orient="horz" pos="3242" userDrawn="1">
          <p15:clr>
            <a:srgbClr val="F26B43"/>
          </p15:clr>
        </p15:guide>
        <p15:guide id="19" orient="horz" pos="2430" userDrawn="1">
          <p15:clr>
            <a:srgbClr val="F26B43"/>
          </p15:clr>
        </p15:guide>
        <p15:guide id="20" orient="horz" pos="4054" userDrawn="1">
          <p15:clr>
            <a:srgbClr val="F26B43"/>
          </p15:clr>
        </p15:guide>
        <p15:guide id="21" orient="horz" pos="4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0.xml"/><Relationship Id="rId5" Type="http://schemas.openxmlformats.org/officeDocument/2006/relationships/image" Target="../media/image18.sv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0.xm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0.xml"/><Relationship Id="rId5" Type="http://schemas.openxmlformats.org/officeDocument/2006/relationships/image" Target="../media/image18.sv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hyperlink" Target="https://developer.mozilla.org/en-US/docs/Web/CSS/position" TargetMode="External"/><Relationship Id="rId3" Type="http://schemas.openxmlformats.org/officeDocument/2006/relationships/hyperlink" Target="https://developer.mozilla.org/en-US/docs/Learn/CSS/CSS_layout/Grids" TargetMode="External"/><Relationship Id="rId7" Type="http://schemas.openxmlformats.org/officeDocument/2006/relationships/hyperlink" Target="https://developer.mozilla.org/en-US/docs/Learn/CSS/CSS_layout/Positioning" TargetMode="External"/><Relationship Id="rId12" Type="http://schemas.openxmlformats.org/officeDocument/2006/relationships/image" Target="../media/image33.svg"/><Relationship Id="rId2" Type="http://schemas.openxmlformats.org/officeDocument/2006/relationships/notesSlide" Target="../notesSlides/notesSlide27.xml"/><Relationship Id="rId1" Type="http://schemas.openxmlformats.org/officeDocument/2006/relationships/slideLayout" Target="../slideLayouts/slideLayout82.xml"/><Relationship Id="rId6" Type="http://schemas.openxmlformats.org/officeDocument/2006/relationships/hyperlink" Target="https://gridbyexample.com/" TargetMode="External"/><Relationship Id="rId11" Type="http://schemas.openxmlformats.org/officeDocument/2006/relationships/image" Target="../media/image32.png"/><Relationship Id="rId5" Type="http://schemas.openxmlformats.org/officeDocument/2006/relationships/hyperlink" Target="https://learncssgrid.com/" TargetMode="External"/><Relationship Id="rId10" Type="http://schemas.openxmlformats.org/officeDocument/2006/relationships/hyperlink" Target="https://developer.mozilla.org/en-US/docs/Web/CSS/CSS_Positioning/Understanding_z_index/The_stacking_context" TargetMode="External"/><Relationship Id="rId4" Type="http://schemas.openxmlformats.org/officeDocument/2006/relationships/hyperlink" Target="https://css-tricks.com/snippets/css/complete-guide-grid/" TargetMode="External"/><Relationship Id="rId9" Type="http://schemas.openxmlformats.org/officeDocument/2006/relationships/hyperlink" Target="https://css-tricks.com/almanac/properties/p/posi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0.xml"/><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3347DA9-BCE3-7B43-8D77-DBA3F7E6AC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56900" y="420779"/>
            <a:ext cx="9387266" cy="9387266"/>
          </a:xfrm>
          <a:prstGeom prst="rect">
            <a:avLst/>
          </a:prstGeom>
        </p:spPr>
      </p:pic>
      <p:pic>
        <p:nvPicPr>
          <p:cNvPr id="4" name="Grafik 3">
            <a:extLst>
              <a:ext uri="{FF2B5EF4-FFF2-40B4-BE49-F238E27FC236}">
                <a16:creationId xmlns:a16="http://schemas.microsoft.com/office/drawing/2014/main" id="{CC873041-A0D2-034A-8344-B2CFD781A6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781" y="4377497"/>
            <a:ext cx="4394161" cy="4622429"/>
          </a:xfrm>
          <a:prstGeom prst="rect">
            <a:avLst/>
          </a:prstGeom>
        </p:spPr>
      </p:pic>
      <p:pic>
        <p:nvPicPr>
          <p:cNvPr id="5" name="Grafik 4">
            <a:extLst>
              <a:ext uri="{FF2B5EF4-FFF2-40B4-BE49-F238E27FC236}">
                <a16:creationId xmlns:a16="http://schemas.microsoft.com/office/drawing/2014/main" id="{7D4450DD-0816-6948-9BCA-6F6FB69C0D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82914" y="6426200"/>
            <a:ext cx="2927267" cy="2623135"/>
          </a:xfrm>
          <a:prstGeom prst="rect">
            <a:avLst/>
          </a:prstGeom>
        </p:spPr>
      </p:pic>
      <p:sp>
        <p:nvSpPr>
          <p:cNvPr id="2" name="Titel 1">
            <a:extLst>
              <a:ext uri="{FF2B5EF4-FFF2-40B4-BE49-F238E27FC236}">
                <a16:creationId xmlns:a16="http://schemas.microsoft.com/office/drawing/2014/main" id="{A531229C-B094-8547-B813-82D2D5EEAD90}"/>
              </a:ext>
            </a:extLst>
          </p:cNvPr>
          <p:cNvSpPr>
            <a:spLocks noGrp="1"/>
          </p:cNvSpPr>
          <p:nvPr>
            <p:ph type="title"/>
          </p:nvPr>
        </p:nvSpPr>
        <p:spPr/>
        <p:txBody>
          <a:bodyPr/>
          <a:lstStyle/>
          <a:p>
            <a:r>
              <a:rPr lang="en-US" dirty="0" err="1">
                <a:solidFill>
                  <a:schemeClr val="tx1"/>
                </a:solidFill>
              </a:rPr>
              <a:t>ecx.io</a:t>
            </a:r>
            <a:r>
              <a:rPr lang="en-US" dirty="0">
                <a:solidFill>
                  <a:schemeClr val="tx1"/>
                </a:solidFill>
              </a:rPr>
              <a:t> </a:t>
            </a:r>
            <a:r>
              <a:rPr lang="en-US" dirty="0"/>
              <a:t>Frontend Bootcamp</a:t>
            </a:r>
            <a:br>
              <a:rPr lang="en-US" dirty="0">
                <a:solidFill>
                  <a:schemeClr val="tx1"/>
                </a:solidFill>
              </a:rPr>
            </a:br>
            <a:r>
              <a:rPr lang="en-US" dirty="0">
                <a:solidFill>
                  <a:schemeClr val="tx1"/>
                </a:solidFill>
              </a:rPr>
              <a:t>—</a:t>
            </a:r>
            <a:br>
              <a:rPr lang="en-US" dirty="0"/>
            </a:br>
            <a:r>
              <a:rPr lang="en-US" sz="3600" dirty="0">
                <a:solidFill>
                  <a:schemeClr val="accent1"/>
                </a:solidFill>
              </a:rPr>
              <a:t>CSS Day 4</a:t>
            </a:r>
            <a:br>
              <a:rPr lang="en-US" sz="3600" dirty="0"/>
            </a:br>
            <a:r>
              <a:rPr lang="en-US" sz="3600" dirty="0">
                <a:solidFill>
                  <a:schemeClr val="tx1"/>
                </a:solidFill>
              </a:rPr>
              <a:t>13.07.2021.</a:t>
            </a:r>
            <a:endParaRPr lang="de-DE" dirty="0">
              <a:solidFill>
                <a:schemeClr val="tx1"/>
              </a:solidFill>
            </a:endParaRPr>
          </a:p>
        </p:txBody>
      </p:sp>
    </p:spTree>
    <p:extLst>
      <p:ext uri="{BB962C8B-B14F-4D97-AF65-F5344CB8AC3E}">
        <p14:creationId xmlns:p14="http://schemas.microsoft.com/office/powerpoint/2010/main" val="41568112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Grid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Grid Track</a:t>
            </a:r>
          </a:p>
          <a:p>
            <a:pPr>
              <a:buClr>
                <a:schemeClr val="tx1"/>
              </a:buClr>
            </a:pPr>
            <a:endParaRPr lang="en-US" sz="3200" dirty="0"/>
          </a:p>
          <a:p>
            <a:pPr>
              <a:buClr>
                <a:schemeClr val="tx1"/>
              </a:buClr>
            </a:pPr>
            <a:r>
              <a:rPr lang="en-US" sz="3200" dirty="0"/>
              <a:t>A Grid Track is the space between two Grid Lines.</a:t>
            </a:r>
          </a:p>
          <a:p>
            <a:pPr>
              <a:buClr>
                <a:schemeClr val="tx1"/>
              </a:buClr>
            </a:pPr>
            <a:r>
              <a:rPr lang="en-US" sz="3200" dirty="0"/>
              <a:t>It can be horizontal or vertical (row/column).</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10</a:t>
            </a:fld>
            <a:endParaRPr lang="en-US" dirty="0"/>
          </a:p>
        </p:txBody>
      </p:sp>
      <p:grpSp>
        <p:nvGrpSpPr>
          <p:cNvPr id="12" name="Group 11">
            <a:extLst>
              <a:ext uri="{FF2B5EF4-FFF2-40B4-BE49-F238E27FC236}">
                <a16:creationId xmlns:a16="http://schemas.microsoft.com/office/drawing/2014/main" id="{193890CD-0D5F-1B45-828C-8E9C87C21C1D}"/>
              </a:ext>
            </a:extLst>
          </p:cNvPr>
          <p:cNvGrpSpPr/>
          <p:nvPr/>
        </p:nvGrpSpPr>
        <p:grpSpPr>
          <a:xfrm>
            <a:off x="2617470" y="3844252"/>
            <a:ext cx="3909060" cy="2608020"/>
            <a:chOff x="2617470" y="3600450"/>
            <a:chExt cx="3909060" cy="2608020"/>
          </a:xfrm>
        </p:grpSpPr>
        <p:sp>
          <p:nvSpPr>
            <p:cNvPr id="6" name="Rectangle 5">
              <a:extLst>
                <a:ext uri="{FF2B5EF4-FFF2-40B4-BE49-F238E27FC236}">
                  <a16:creationId xmlns:a16="http://schemas.microsoft.com/office/drawing/2014/main" id="{3EEC583F-8891-7440-BD1A-E069D7353EE3}"/>
                </a:ext>
              </a:extLst>
            </p:cNvPr>
            <p:cNvSpPr/>
            <p:nvPr/>
          </p:nvSpPr>
          <p:spPr bwMode="auto">
            <a:xfrm>
              <a:off x="261747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7" name="Rectangle 6">
              <a:extLst>
                <a:ext uri="{FF2B5EF4-FFF2-40B4-BE49-F238E27FC236}">
                  <a16:creationId xmlns:a16="http://schemas.microsoft.com/office/drawing/2014/main" id="{D4834A99-41D4-A042-A9AB-7638C1E1B700}"/>
                </a:ext>
              </a:extLst>
            </p:cNvPr>
            <p:cNvSpPr/>
            <p:nvPr/>
          </p:nvSpPr>
          <p:spPr bwMode="auto">
            <a:xfrm>
              <a:off x="392049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6F9FCD3-28DE-7D45-9F83-D2626D94D55B}"/>
                </a:ext>
              </a:extLst>
            </p:cNvPr>
            <p:cNvSpPr/>
            <p:nvPr/>
          </p:nvSpPr>
          <p:spPr bwMode="auto">
            <a:xfrm>
              <a:off x="2617470" y="4905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9" name="Rectangle 8">
              <a:extLst>
                <a:ext uri="{FF2B5EF4-FFF2-40B4-BE49-F238E27FC236}">
                  <a16:creationId xmlns:a16="http://schemas.microsoft.com/office/drawing/2014/main" id="{AE017490-4B33-C24C-A16D-1C3E7259D423}"/>
                </a:ext>
              </a:extLst>
            </p:cNvPr>
            <p:cNvSpPr/>
            <p:nvPr/>
          </p:nvSpPr>
          <p:spPr bwMode="auto">
            <a:xfrm>
              <a:off x="522351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3BDB7099-BB7E-184D-9C60-16B85B23420E}"/>
                </a:ext>
              </a:extLst>
            </p:cNvPr>
            <p:cNvSpPr/>
            <p:nvPr/>
          </p:nvSpPr>
          <p:spPr bwMode="auto">
            <a:xfrm>
              <a:off x="3931920" y="4905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83E5200A-E8DD-5247-A1DE-DDE8894B453A}"/>
                </a:ext>
              </a:extLst>
            </p:cNvPr>
            <p:cNvSpPr/>
            <p:nvPr/>
          </p:nvSpPr>
          <p:spPr bwMode="auto">
            <a:xfrm>
              <a:off x="5223510" y="4905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grpSp>
    </p:spTree>
    <p:extLst>
      <p:ext uri="{BB962C8B-B14F-4D97-AF65-F5344CB8AC3E}">
        <p14:creationId xmlns:p14="http://schemas.microsoft.com/office/powerpoint/2010/main" val="23795966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Grid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Grid Track</a:t>
            </a:r>
          </a:p>
          <a:p>
            <a:pPr>
              <a:buClr>
                <a:schemeClr val="tx1"/>
              </a:buClr>
            </a:pPr>
            <a:endParaRPr lang="en-US" sz="3200" dirty="0"/>
          </a:p>
          <a:p>
            <a:pPr>
              <a:buClr>
                <a:schemeClr val="tx1"/>
              </a:buClr>
            </a:pPr>
            <a:r>
              <a:rPr lang="en-US" sz="3200" dirty="0"/>
              <a:t>A Grid Track is the space between two Grid Lines.</a:t>
            </a:r>
          </a:p>
          <a:p>
            <a:pPr>
              <a:buClr>
                <a:schemeClr val="tx1"/>
              </a:buClr>
            </a:pPr>
            <a:r>
              <a:rPr lang="en-US" sz="3200" dirty="0"/>
              <a:t>It can be horizontal or vertical (row/column).</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2400" dirty="0"/>
              <a:t>The highlighted Grid Track is between Row Lines 2 and 3.</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11</a:t>
            </a:fld>
            <a:endParaRPr lang="en-US" dirty="0"/>
          </a:p>
        </p:txBody>
      </p:sp>
      <p:grpSp>
        <p:nvGrpSpPr>
          <p:cNvPr id="12" name="Group 11">
            <a:extLst>
              <a:ext uri="{FF2B5EF4-FFF2-40B4-BE49-F238E27FC236}">
                <a16:creationId xmlns:a16="http://schemas.microsoft.com/office/drawing/2014/main" id="{193890CD-0D5F-1B45-828C-8E9C87C21C1D}"/>
              </a:ext>
            </a:extLst>
          </p:cNvPr>
          <p:cNvGrpSpPr/>
          <p:nvPr/>
        </p:nvGrpSpPr>
        <p:grpSpPr>
          <a:xfrm>
            <a:off x="2617470" y="3844252"/>
            <a:ext cx="3909060" cy="2608020"/>
            <a:chOff x="2617470" y="3600450"/>
            <a:chExt cx="3909060" cy="2608020"/>
          </a:xfrm>
        </p:grpSpPr>
        <p:sp>
          <p:nvSpPr>
            <p:cNvPr id="6" name="Rectangle 5">
              <a:extLst>
                <a:ext uri="{FF2B5EF4-FFF2-40B4-BE49-F238E27FC236}">
                  <a16:creationId xmlns:a16="http://schemas.microsoft.com/office/drawing/2014/main" id="{3EEC583F-8891-7440-BD1A-E069D7353EE3}"/>
                </a:ext>
              </a:extLst>
            </p:cNvPr>
            <p:cNvSpPr/>
            <p:nvPr/>
          </p:nvSpPr>
          <p:spPr bwMode="auto">
            <a:xfrm>
              <a:off x="261747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7" name="Rectangle 6">
              <a:extLst>
                <a:ext uri="{FF2B5EF4-FFF2-40B4-BE49-F238E27FC236}">
                  <a16:creationId xmlns:a16="http://schemas.microsoft.com/office/drawing/2014/main" id="{D4834A99-41D4-A042-A9AB-7638C1E1B700}"/>
                </a:ext>
              </a:extLst>
            </p:cNvPr>
            <p:cNvSpPr/>
            <p:nvPr/>
          </p:nvSpPr>
          <p:spPr bwMode="auto">
            <a:xfrm>
              <a:off x="392049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6F9FCD3-28DE-7D45-9F83-D2626D94D55B}"/>
                </a:ext>
              </a:extLst>
            </p:cNvPr>
            <p:cNvSpPr/>
            <p:nvPr/>
          </p:nvSpPr>
          <p:spPr bwMode="auto">
            <a:xfrm>
              <a:off x="2617470" y="4905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9" name="Rectangle 8">
              <a:extLst>
                <a:ext uri="{FF2B5EF4-FFF2-40B4-BE49-F238E27FC236}">
                  <a16:creationId xmlns:a16="http://schemas.microsoft.com/office/drawing/2014/main" id="{AE017490-4B33-C24C-A16D-1C3E7259D423}"/>
                </a:ext>
              </a:extLst>
            </p:cNvPr>
            <p:cNvSpPr/>
            <p:nvPr/>
          </p:nvSpPr>
          <p:spPr bwMode="auto">
            <a:xfrm>
              <a:off x="522351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3BDB7099-BB7E-184D-9C60-16B85B23420E}"/>
                </a:ext>
              </a:extLst>
            </p:cNvPr>
            <p:cNvSpPr/>
            <p:nvPr/>
          </p:nvSpPr>
          <p:spPr bwMode="auto">
            <a:xfrm>
              <a:off x="3931920" y="4905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83E5200A-E8DD-5247-A1DE-DDE8894B453A}"/>
                </a:ext>
              </a:extLst>
            </p:cNvPr>
            <p:cNvSpPr/>
            <p:nvPr/>
          </p:nvSpPr>
          <p:spPr bwMode="auto">
            <a:xfrm>
              <a:off x="5223510" y="4905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grpSp>
      <p:sp>
        <p:nvSpPr>
          <p:cNvPr id="13" name="TextBox 12">
            <a:extLst>
              <a:ext uri="{FF2B5EF4-FFF2-40B4-BE49-F238E27FC236}">
                <a16:creationId xmlns:a16="http://schemas.microsoft.com/office/drawing/2014/main" id="{D36C920D-DD15-0C4E-9D41-E31A79253972}"/>
              </a:ext>
            </a:extLst>
          </p:cNvPr>
          <p:cNvSpPr txBox="1"/>
          <p:nvPr/>
        </p:nvSpPr>
        <p:spPr>
          <a:xfrm>
            <a:off x="2490976" y="3628808"/>
            <a:ext cx="107402" cy="215444"/>
          </a:xfrm>
          <a:prstGeom prst="rect">
            <a:avLst/>
          </a:prstGeom>
          <a:noFill/>
          <a:ln>
            <a:noFill/>
          </a:ln>
        </p:spPr>
        <p:txBody>
          <a:bodyPr wrap="none" lIns="0" tIns="0" rIns="0" bIns="0" rtlCol="0">
            <a:spAutoFit/>
          </a:bodyPr>
          <a:lstStyle/>
          <a:p>
            <a:pPr algn="l"/>
            <a:r>
              <a:rPr lang="en-HR" sz="1400" dirty="0">
                <a:latin typeface="IBM Plex Sans" charset="0"/>
                <a:ea typeface="IBM Plex Sans" charset="0"/>
                <a:cs typeface="IBM Plex Sans" charset="0"/>
              </a:rPr>
              <a:t>1</a:t>
            </a:r>
          </a:p>
        </p:txBody>
      </p:sp>
      <p:sp>
        <p:nvSpPr>
          <p:cNvPr id="14" name="TextBox 13">
            <a:extLst>
              <a:ext uri="{FF2B5EF4-FFF2-40B4-BE49-F238E27FC236}">
                <a16:creationId xmlns:a16="http://schemas.microsoft.com/office/drawing/2014/main" id="{561A97F3-5F4A-8D47-9EAC-371B50BA8C3B}"/>
              </a:ext>
            </a:extLst>
          </p:cNvPr>
          <p:cNvSpPr txBox="1"/>
          <p:nvPr/>
        </p:nvSpPr>
        <p:spPr>
          <a:xfrm>
            <a:off x="2437275" y="4931828"/>
            <a:ext cx="107402" cy="215444"/>
          </a:xfrm>
          <a:prstGeom prst="rect">
            <a:avLst/>
          </a:prstGeom>
          <a:noFill/>
          <a:ln>
            <a:noFill/>
          </a:ln>
        </p:spPr>
        <p:txBody>
          <a:bodyPr wrap="none" lIns="0" tIns="0" rIns="0" bIns="0" rtlCol="0">
            <a:spAutoFit/>
          </a:bodyPr>
          <a:lstStyle/>
          <a:p>
            <a:pPr algn="l"/>
            <a:r>
              <a:rPr lang="en-HR" sz="1400" dirty="0">
                <a:latin typeface="IBM Plex Sans" charset="0"/>
                <a:ea typeface="IBM Plex Sans" charset="0"/>
                <a:cs typeface="IBM Plex Sans" charset="0"/>
              </a:rPr>
              <a:t>2</a:t>
            </a:r>
          </a:p>
        </p:txBody>
      </p:sp>
      <p:sp>
        <p:nvSpPr>
          <p:cNvPr id="15" name="TextBox 14">
            <a:extLst>
              <a:ext uri="{FF2B5EF4-FFF2-40B4-BE49-F238E27FC236}">
                <a16:creationId xmlns:a16="http://schemas.microsoft.com/office/drawing/2014/main" id="{5BEC08BD-6D86-1D43-BB3F-F24C5E996402}"/>
              </a:ext>
            </a:extLst>
          </p:cNvPr>
          <p:cNvSpPr txBox="1"/>
          <p:nvPr/>
        </p:nvSpPr>
        <p:spPr>
          <a:xfrm>
            <a:off x="2432463" y="6452272"/>
            <a:ext cx="107402" cy="215444"/>
          </a:xfrm>
          <a:prstGeom prst="rect">
            <a:avLst/>
          </a:prstGeom>
          <a:noFill/>
          <a:ln>
            <a:noFill/>
          </a:ln>
        </p:spPr>
        <p:txBody>
          <a:bodyPr wrap="none" lIns="0" tIns="0" rIns="0" bIns="0" rtlCol="0">
            <a:spAutoFit/>
          </a:bodyPr>
          <a:lstStyle/>
          <a:p>
            <a:pPr algn="l"/>
            <a:r>
              <a:rPr lang="en-HR" sz="1400" dirty="0">
                <a:latin typeface="IBM Plex Sans" charset="0"/>
                <a:ea typeface="IBM Plex Sans" charset="0"/>
                <a:cs typeface="IBM Plex Sans" charset="0"/>
              </a:rPr>
              <a:t>3</a:t>
            </a:r>
          </a:p>
        </p:txBody>
      </p:sp>
    </p:spTree>
    <p:extLst>
      <p:ext uri="{BB962C8B-B14F-4D97-AF65-F5344CB8AC3E}">
        <p14:creationId xmlns:p14="http://schemas.microsoft.com/office/powerpoint/2010/main" val="30465354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Grid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Grid Cell</a:t>
            </a:r>
          </a:p>
          <a:p>
            <a:pPr>
              <a:buClr>
                <a:schemeClr val="tx1"/>
              </a:buClr>
            </a:pPr>
            <a:endParaRPr lang="en-US" sz="3200" dirty="0"/>
          </a:p>
          <a:p>
            <a:pPr>
              <a:buClr>
                <a:schemeClr val="tx1"/>
              </a:buClr>
            </a:pPr>
            <a:r>
              <a:rPr lang="en-US" sz="3200" dirty="0"/>
              <a:t>Smallest unit in our grid.</a:t>
            </a:r>
          </a:p>
          <a:p>
            <a:pPr>
              <a:buClr>
                <a:schemeClr val="tx1"/>
              </a:buClr>
            </a:pPr>
            <a:r>
              <a:rPr lang="en-US" sz="3200" dirty="0"/>
              <a:t>It’s the space between four Grid Lines.</a:t>
            </a:r>
          </a:p>
          <a:p>
            <a:pPr>
              <a:buClr>
                <a:schemeClr val="tx1"/>
              </a:buClr>
            </a:pPr>
            <a:endParaRPr lang="en-US" sz="3200" dirty="0"/>
          </a:p>
          <a:p>
            <a:pPr>
              <a:buClr>
                <a:schemeClr val="tx1"/>
              </a:buClr>
            </a:pPr>
            <a:endParaRPr lang="en-US" sz="3200" dirty="0"/>
          </a:p>
          <a:p>
            <a:pPr>
              <a:buClr>
                <a:schemeClr val="tx1"/>
              </a:buClr>
            </a:pPr>
            <a:endParaRPr lang="en-US" sz="2000" dirty="0"/>
          </a:p>
          <a:p>
            <a:pPr>
              <a:buClr>
                <a:schemeClr val="tx1"/>
              </a:buClr>
            </a:pPr>
            <a:endParaRPr lang="en-US" sz="2000" dirty="0"/>
          </a:p>
          <a:p>
            <a:pPr>
              <a:buClr>
                <a:schemeClr val="tx1"/>
              </a:buClr>
            </a:pPr>
            <a:endParaRPr lang="en-US" sz="2000" dirty="0"/>
          </a:p>
          <a:p>
            <a:pPr>
              <a:buClr>
                <a:schemeClr val="tx1"/>
              </a:buClr>
            </a:pPr>
            <a:endParaRPr lang="en-US" sz="2000" dirty="0"/>
          </a:p>
          <a:p>
            <a:pPr>
              <a:buClr>
                <a:schemeClr val="tx1"/>
              </a:buClr>
            </a:pPr>
            <a:endParaRPr lang="en-US" sz="2000" dirty="0"/>
          </a:p>
          <a:p>
            <a:pPr>
              <a:buClr>
                <a:schemeClr val="tx1"/>
              </a:buClr>
            </a:pPr>
            <a:endParaRPr lang="en-US" sz="2000" dirty="0"/>
          </a:p>
          <a:p>
            <a:pPr>
              <a:buClr>
                <a:schemeClr val="tx1"/>
              </a:buClr>
            </a:pPr>
            <a:r>
              <a:rPr lang="en-US" sz="2400" dirty="0"/>
              <a:t>The highlighted Grid Cell is between row lines 2 and 3, and column lines 1 and 2.</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12</a:t>
            </a:fld>
            <a:endParaRPr lang="en-US" dirty="0"/>
          </a:p>
        </p:txBody>
      </p:sp>
      <p:grpSp>
        <p:nvGrpSpPr>
          <p:cNvPr id="12" name="Group 11">
            <a:extLst>
              <a:ext uri="{FF2B5EF4-FFF2-40B4-BE49-F238E27FC236}">
                <a16:creationId xmlns:a16="http://schemas.microsoft.com/office/drawing/2014/main" id="{193890CD-0D5F-1B45-828C-8E9C87C21C1D}"/>
              </a:ext>
            </a:extLst>
          </p:cNvPr>
          <p:cNvGrpSpPr/>
          <p:nvPr/>
        </p:nvGrpSpPr>
        <p:grpSpPr>
          <a:xfrm>
            <a:off x="2677624" y="3843262"/>
            <a:ext cx="3909060" cy="2608020"/>
            <a:chOff x="2617470" y="3600450"/>
            <a:chExt cx="3909060" cy="2608020"/>
          </a:xfrm>
        </p:grpSpPr>
        <p:sp>
          <p:nvSpPr>
            <p:cNvPr id="6" name="Rectangle 5">
              <a:extLst>
                <a:ext uri="{FF2B5EF4-FFF2-40B4-BE49-F238E27FC236}">
                  <a16:creationId xmlns:a16="http://schemas.microsoft.com/office/drawing/2014/main" id="{3EEC583F-8891-7440-BD1A-E069D7353EE3}"/>
                </a:ext>
              </a:extLst>
            </p:cNvPr>
            <p:cNvSpPr/>
            <p:nvPr/>
          </p:nvSpPr>
          <p:spPr bwMode="auto">
            <a:xfrm>
              <a:off x="261747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7" name="Rectangle 6">
              <a:extLst>
                <a:ext uri="{FF2B5EF4-FFF2-40B4-BE49-F238E27FC236}">
                  <a16:creationId xmlns:a16="http://schemas.microsoft.com/office/drawing/2014/main" id="{D4834A99-41D4-A042-A9AB-7638C1E1B700}"/>
                </a:ext>
              </a:extLst>
            </p:cNvPr>
            <p:cNvSpPr/>
            <p:nvPr/>
          </p:nvSpPr>
          <p:spPr bwMode="auto">
            <a:xfrm>
              <a:off x="392049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6F9FCD3-28DE-7D45-9F83-D2626D94D55B}"/>
                </a:ext>
              </a:extLst>
            </p:cNvPr>
            <p:cNvSpPr/>
            <p:nvPr/>
          </p:nvSpPr>
          <p:spPr bwMode="auto">
            <a:xfrm>
              <a:off x="2617470" y="4905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9" name="Rectangle 8">
              <a:extLst>
                <a:ext uri="{FF2B5EF4-FFF2-40B4-BE49-F238E27FC236}">
                  <a16:creationId xmlns:a16="http://schemas.microsoft.com/office/drawing/2014/main" id="{AE017490-4B33-C24C-A16D-1C3E7259D423}"/>
                </a:ext>
              </a:extLst>
            </p:cNvPr>
            <p:cNvSpPr/>
            <p:nvPr/>
          </p:nvSpPr>
          <p:spPr bwMode="auto">
            <a:xfrm>
              <a:off x="522351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3BDB7099-BB7E-184D-9C60-16B85B23420E}"/>
                </a:ext>
              </a:extLst>
            </p:cNvPr>
            <p:cNvSpPr/>
            <p:nvPr/>
          </p:nvSpPr>
          <p:spPr bwMode="auto">
            <a:xfrm>
              <a:off x="3931920" y="4905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83E5200A-E8DD-5247-A1DE-DDE8894B453A}"/>
                </a:ext>
              </a:extLst>
            </p:cNvPr>
            <p:cNvSpPr/>
            <p:nvPr/>
          </p:nvSpPr>
          <p:spPr bwMode="auto">
            <a:xfrm>
              <a:off x="5223510" y="4905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grpSp>
    </p:spTree>
    <p:extLst>
      <p:ext uri="{BB962C8B-B14F-4D97-AF65-F5344CB8AC3E}">
        <p14:creationId xmlns:p14="http://schemas.microsoft.com/office/powerpoint/2010/main" val="11872867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Grid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Grid Area</a:t>
            </a:r>
          </a:p>
          <a:p>
            <a:pPr>
              <a:buClr>
                <a:schemeClr val="tx1"/>
              </a:buClr>
            </a:pPr>
            <a:endParaRPr lang="en-US" sz="3200" dirty="0"/>
          </a:p>
          <a:p>
            <a:pPr>
              <a:buClr>
                <a:schemeClr val="tx1"/>
              </a:buClr>
            </a:pPr>
            <a:r>
              <a:rPr lang="en-US" sz="3200" dirty="0"/>
              <a:t>An area of the Grid bound by 4 Grid Lines.</a:t>
            </a:r>
            <a:br>
              <a:rPr lang="en-US" sz="3200" dirty="0"/>
            </a:br>
            <a:r>
              <a:rPr lang="en-US" dirty="0"/>
              <a:t>It can contain many Grid Cells.</a:t>
            </a:r>
          </a:p>
          <a:p>
            <a:pPr>
              <a:buClr>
                <a:schemeClr val="tx1"/>
              </a:buClr>
            </a:pPr>
            <a:endParaRPr lang="en-US" sz="3200" dirty="0"/>
          </a:p>
          <a:p>
            <a:pPr>
              <a:buClr>
                <a:schemeClr val="tx1"/>
              </a:buClr>
            </a:pPr>
            <a:endParaRPr lang="en-US" sz="3200" dirty="0"/>
          </a:p>
          <a:p>
            <a:pPr>
              <a:buClr>
                <a:schemeClr val="tx1"/>
              </a:buClr>
            </a:pPr>
            <a:endParaRPr lang="en-US" sz="2000" dirty="0"/>
          </a:p>
          <a:p>
            <a:pPr>
              <a:buClr>
                <a:schemeClr val="tx1"/>
              </a:buClr>
            </a:pPr>
            <a:endParaRPr lang="en-US" sz="2000" dirty="0"/>
          </a:p>
          <a:p>
            <a:pPr>
              <a:buClr>
                <a:schemeClr val="tx1"/>
              </a:buClr>
            </a:pPr>
            <a:endParaRPr lang="en-US" sz="2000" dirty="0"/>
          </a:p>
          <a:p>
            <a:pPr>
              <a:buClr>
                <a:schemeClr val="tx1"/>
              </a:buClr>
            </a:pPr>
            <a:endParaRPr lang="en-US" sz="2000" dirty="0"/>
          </a:p>
          <a:p>
            <a:pPr>
              <a:buClr>
                <a:schemeClr val="tx1"/>
              </a:buClr>
            </a:pPr>
            <a:endParaRPr lang="en-US" sz="2000" dirty="0"/>
          </a:p>
          <a:p>
            <a:pPr>
              <a:buClr>
                <a:schemeClr val="tx1"/>
              </a:buClr>
            </a:pPr>
            <a:endParaRPr lang="en-US" sz="2000" dirty="0"/>
          </a:p>
          <a:p>
            <a:pPr>
              <a:buClr>
                <a:schemeClr val="tx1"/>
              </a:buClr>
            </a:pPr>
            <a:r>
              <a:rPr lang="en-US" sz="2400" dirty="0"/>
              <a:t>The highlighted Grid Area is between row lines 1 and 3, column lines 1 and 3.</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13</a:t>
            </a:fld>
            <a:endParaRPr lang="en-US" dirty="0"/>
          </a:p>
        </p:txBody>
      </p:sp>
      <p:grpSp>
        <p:nvGrpSpPr>
          <p:cNvPr id="12" name="Group 11">
            <a:extLst>
              <a:ext uri="{FF2B5EF4-FFF2-40B4-BE49-F238E27FC236}">
                <a16:creationId xmlns:a16="http://schemas.microsoft.com/office/drawing/2014/main" id="{193890CD-0D5F-1B45-828C-8E9C87C21C1D}"/>
              </a:ext>
            </a:extLst>
          </p:cNvPr>
          <p:cNvGrpSpPr/>
          <p:nvPr/>
        </p:nvGrpSpPr>
        <p:grpSpPr>
          <a:xfrm>
            <a:off x="2677624" y="3843262"/>
            <a:ext cx="3909060" cy="2608020"/>
            <a:chOff x="2617470" y="3600450"/>
            <a:chExt cx="3909060" cy="2608020"/>
          </a:xfrm>
        </p:grpSpPr>
        <p:sp>
          <p:nvSpPr>
            <p:cNvPr id="6" name="Rectangle 5">
              <a:extLst>
                <a:ext uri="{FF2B5EF4-FFF2-40B4-BE49-F238E27FC236}">
                  <a16:creationId xmlns:a16="http://schemas.microsoft.com/office/drawing/2014/main" id="{3EEC583F-8891-7440-BD1A-E069D7353EE3}"/>
                </a:ext>
              </a:extLst>
            </p:cNvPr>
            <p:cNvSpPr/>
            <p:nvPr/>
          </p:nvSpPr>
          <p:spPr bwMode="auto">
            <a:xfrm>
              <a:off x="2617470" y="3600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7" name="Rectangle 6">
              <a:extLst>
                <a:ext uri="{FF2B5EF4-FFF2-40B4-BE49-F238E27FC236}">
                  <a16:creationId xmlns:a16="http://schemas.microsoft.com/office/drawing/2014/main" id="{D4834A99-41D4-A042-A9AB-7638C1E1B700}"/>
                </a:ext>
              </a:extLst>
            </p:cNvPr>
            <p:cNvSpPr/>
            <p:nvPr/>
          </p:nvSpPr>
          <p:spPr bwMode="auto">
            <a:xfrm>
              <a:off x="3920490" y="3600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6F9FCD3-28DE-7D45-9F83-D2626D94D55B}"/>
                </a:ext>
              </a:extLst>
            </p:cNvPr>
            <p:cNvSpPr/>
            <p:nvPr/>
          </p:nvSpPr>
          <p:spPr bwMode="auto">
            <a:xfrm>
              <a:off x="2617470" y="4905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9" name="Rectangle 8">
              <a:extLst>
                <a:ext uri="{FF2B5EF4-FFF2-40B4-BE49-F238E27FC236}">
                  <a16:creationId xmlns:a16="http://schemas.microsoft.com/office/drawing/2014/main" id="{AE017490-4B33-C24C-A16D-1C3E7259D423}"/>
                </a:ext>
              </a:extLst>
            </p:cNvPr>
            <p:cNvSpPr/>
            <p:nvPr/>
          </p:nvSpPr>
          <p:spPr bwMode="auto">
            <a:xfrm>
              <a:off x="522351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3BDB7099-BB7E-184D-9C60-16B85B23420E}"/>
                </a:ext>
              </a:extLst>
            </p:cNvPr>
            <p:cNvSpPr/>
            <p:nvPr/>
          </p:nvSpPr>
          <p:spPr bwMode="auto">
            <a:xfrm>
              <a:off x="3931920" y="4905450"/>
              <a:ext cx="1303020" cy="1303020"/>
            </a:xfrm>
            <a:prstGeom prst="rect">
              <a:avLst/>
            </a:prstGeom>
            <a:solidFill>
              <a:schemeClr val="accent4"/>
            </a:solid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83E5200A-E8DD-5247-A1DE-DDE8894B453A}"/>
                </a:ext>
              </a:extLst>
            </p:cNvPr>
            <p:cNvSpPr/>
            <p:nvPr/>
          </p:nvSpPr>
          <p:spPr bwMode="auto">
            <a:xfrm>
              <a:off x="5223510" y="4905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grpSp>
    </p:spTree>
    <p:extLst>
      <p:ext uri="{BB962C8B-B14F-4D97-AF65-F5344CB8AC3E}">
        <p14:creationId xmlns:p14="http://schemas.microsoft.com/office/powerpoint/2010/main" val="40528832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Let’s take a look at Grid in a Browser.</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14</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38978323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b="1" dirty="0"/>
              <a:t>Grid Task 1</a:t>
            </a:r>
          </a:p>
          <a:p>
            <a:pPr lvl="0">
              <a:buClr>
                <a:schemeClr val="tx1"/>
              </a:buClr>
            </a:pPr>
            <a:endParaRPr lang="en-US" dirty="0"/>
          </a:p>
          <a:p>
            <a:pPr lvl="0">
              <a:buClr>
                <a:schemeClr val="tx1"/>
              </a:buClr>
            </a:pPr>
            <a:r>
              <a:rPr lang="en-US" dirty="0"/>
              <a:t>Create following layout using CSS Grid and Flexbox</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pic>
        <p:nvPicPr>
          <p:cNvPr id="8" name="Picture 7" descr="Text&#10;&#10;Description automatically generated">
            <a:extLst>
              <a:ext uri="{FF2B5EF4-FFF2-40B4-BE49-F238E27FC236}">
                <a16:creationId xmlns:a16="http://schemas.microsoft.com/office/drawing/2014/main" id="{CAF5B95B-26AE-9540-AEF9-6ADADD908BEF}"/>
              </a:ext>
            </a:extLst>
          </p:cNvPr>
          <p:cNvPicPr>
            <a:picLocks noChangeAspect="1"/>
          </p:cNvPicPr>
          <p:nvPr/>
        </p:nvPicPr>
        <p:blipFill>
          <a:blip r:embed="rId4"/>
          <a:stretch>
            <a:fillRect/>
          </a:stretch>
        </p:blipFill>
        <p:spPr>
          <a:xfrm>
            <a:off x="9500716" y="4123040"/>
            <a:ext cx="8430567" cy="3935362"/>
          </a:xfrm>
          <a:prstGeom prst="rect">
            <a:avLst/>
          </a:prstGeom>
        </p:spPr>
      </p:pic>
    </p:spTree>
    <p:extLst>
      <p:ext uri="{BB962C8B-B14F-4D97-AF65-F5344CB8AC3E}">
        <p14:creationId xmlns:p14="http://schemas.microsoft.com/office/powerpoint/2010/main" val="28045811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b="1" dirty="0"/>
              <a:t>Grid Task 2</a:t>
            </a:r>
          </a:p>
          <a:p>
            <a:pPr lvl="0">
              <a:buClr>
                <a:schemeClr val="tx1"/>
              </a:buClr>
            </a:pPr>
            <a:endParaRPr lang="en-US" dirty="0"/>
          </a:p>
          <a:p>
            <a:pPr lvl="0">
              <a:buClr>
                <a:schemeClr val="tx1"/>
              </a:buClr>
            </a:pPr>
            <a:r>
              <a:rPr lang="en-US" dirty="0"/>
              <a:t>Create your own 12 column grid system using CSS Grid.</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pic>
        <p:nvPicPr>
          <p:cNvPr id="6" name="Picture 5" descr="Icon&#10;&#10;Description automatically generated">
            <a:extLst>
              <a:ext uri="{FF2B5EF4-FFF2-40B4-BE49-F238E27FC236}">
                <a16:creationId xmlns:a16="http://schemas.microsoft.com/office/drawing/2014/main" id="{31D3C93D-E691-A84B-A9ED-ADD30178BA7D}"/>
              </a:ext>
            </a:extLst>
          </p:cNvPr>
          <p:cNvPicPr>
            <a:picLocks noChangeAspect="1"/>
          </p:cNvPicPr>
          <p:nvPr/>
        </p:nvPicPr>
        <p:blipFill>
          <a:blip r:embed="rId4"/>
          <a:stretch>
            <a:fillRect/>
          </a:stretch>
        </p:blipFill>
        <p:spPr>
          <a:xfrm>
            <a:off x="9624762" y="4933739"/>
            <a:ext cx="8205904" cy="2291739"/>
          </a:xfrm>
          <a:prstGeom prst="rect">
            <a:avLst/>
          </a:prstGeom>
        </p:spPr>
      </p:pic>
    </p:spTree>
    <p:extLst>
      <p:ext uri="{BB962C8B-B14F-4D97-AF65-F5344CB8AC3E}">
        <p14:creationId xmlns:p14="http://schemas.microsoft.com/office/powerpoint/2010/main" val="30956342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Positioning</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5875963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Static</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Default </a:t>
            </a:r>
            <a:r>
              <a:rPr lang="en-US" sz="3200" b="1" dirty="0"/>
              <a:t>position</a:t>
            </a:r>
            <a:r>
              <a:rPr lang="en-US" sz="3200" dirty="0"/>
              <a:t> value.</a:t>
            </a:r>
          </a:p>
          <a:p>
            <a:pPr>
              <a:buClr>
                <a:schemeClr val="tx1"/>
              </a:buClr>
            </a:pPr>
            <a:endParaRPr lang="en-US" sz="3200" dirty="0"/>
          </a:p>
          <a:p>
            <a:pPr>
              <a:buClr>
                <a:schemeClr val="tx1"/>
              </a:buClr>
            </a:pPr>
            <a:r>
              <a:rPr lang="en-US" sz="3200" dirty="0"/>
              <a:t>A static element is said to be not </a:t>
            </a:r>
            <a:r>
              <a:rPr lang="en-US" sz="3200" i="1" dirty="0"/>
              <a:t>positioned</a:t>
            </a:r>
            <a:r>
              <a:rPr lang="en-US" sz="3200" dirty="0"/>
              <a:t> and an element with its position set to anything else is said to be </a:t>
            </a:r>
            <a:r>
              <a:rPr lang="en-US" sz="3200" i="1" dirty="0"/>
              <a:t>positioned</a:t>
            </a:r>
            <a:r>
              <a:rPr lang="en-US" sz="3200" dirty="0"/>
              <a: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Tree>
    <p:extLst>
      <p:ext uri="{BB962C8B-B14F-4D97-AF65-F5344CB8AC3E}">
        <p14:creationId xmlns:p14="http://schemas.microsoft.com/office/powerpoint/2010/main" val="13927628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Relative</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Same as static.</a:t>
            </a:r>
          </a:p>
          <a:p>
            <a:pPr>
              <a:buClr>
                <a:schemeClr val="tx1"/>
              </a:buClr>
            </a:pPr>
            <a:endParaRPr lang="en-US" sz="3200" dirty="0"/>
          </a:p>
          <a:p>
            <a:pPr>
              <a:buClr>
                <a:schemeClr val="tx1"/>
              </a:buClr>
            </a:pPr>
            <a:r>
              <a:rPr lang="en-US" sz="3200" dirty="0"/>
              <a:t>Has a possibility to move its inset properties.</a:t>
            </a:r>
          </a:p>
          <a:p>
            <a:pPr>
              <a:buClr>
                <a:schemeClr val="tx1"/>
              </a:buClr>
            </a:pPr>
            <a:endParaRPr lang="en-US" sz="3200" dirty="0"/>
          </a:p>
          <a:p>
            <a:pPr>
              <a:buClr>
                <a:schemeClr val="tx1"/>
              </a:buClr>
            </a:pPr>
            <a:r>
              <a:rPr lang="en-US" sz="3200" dirty="0"/>
              <a:t>Used primarily for child elements that are absolute or fixed etc.…</a:t>
            </a:r>
          </a:p>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9" name="Picture 8" descr="Chart&#10;&#10;Description automatically generated">
            <a:extLst>
              <a:ext uri="{FF2B5EF4-FFF2-40B4-BE49-F238E27FC236}">
                <a16:creationId xmlns:a16="http://schemas.microsoft.com/office/drawing/2014/main" id="{66A2367B-962D-574C-AFEC-AAD716F3F49E}"/>
              </a:ext>
            </a:extLst>
          </p:cNvPr>
          <p:cNvPicPr>
            <a:picLocks noChangeAspect="1"/>
          </p:cNvPicPr>
          <p:nvPr/>
        </p:nvPicPr>
        <p:blipFill>
          <a:blip r:embed="rId3"/>
          <a:stretch>
            <a:fillRect/>
          </a:stretch>
        </p:blipFill>
        <p:spPr>
          <a:xfrm>
            <a:off x="2973473" y="2042429"/>
            <a:ext cx="3197053" cy="6211665"/>
          </a:xfrm>
          <a:prstGeom prst="rect">
            <a:avLst/>
          </a:prstGeom>
        </p:spPr>
      </p:pic>
    </p:spTree>
    <p:extLst>
      <p:ext uri="{BB962C8B-B14F-4D97-AF65-F5344CB8AC3E}">
        <p14:creationId xmlns:p14="http://schemas.microsoft.com/office/powerpoint/2010/main" val="2224219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Introduction round</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66672" y="-1001527"/>
            <a:ext cx="4394161" cy="4622429"/>
          </a:xfrm>
          <a:prstGeom prst="rect">
            <a:avLst/>
          </a:prstGeom>
        </p:spPr>
      </p:pic>
      <p:pic>
        <p:nvPicPr>
          <p:cNvPr id="7" name="Grafik 686">
            <a:extLst>
              <a:ext uri="{FF2B5EF4-FFF2-40B4-BE49-F238E27FC236}">
                <a16:creationId xmlns:a16="http://schemas.microsoft.com/office/drawing/2014/main" id="{2A81CBC3-61CB-0B44-8AA5-7CC79072AEB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3329" y="871404"/>
            <a:ext cx="5985142" cy="5985142"/>
          </a:xfrm>
          <a:prstGeom prst="rect">
            <a:avLst/>
          </a:prstGeom>
        </p:spPr>
      </p:pic>
    </p:spTree>
    <p:extLst>
      <p:ext uri="{BB962C8B-B14F-4D97-AF65-F5344CB8AC3E}">
        <p14:creationId xmlns:p14="http://schemas.microsoft.com/office/powerpoint/2010/main" val="36824614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Absolute</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Absolute element, absolutely positions itself on 1st parent container that it can reference.</a:t>
            </a:r>
          </a:p>
          <a:p>
            <a:pPr>
              <a:buClr>
                <a:schemeClr val="tx1"/>
              </a:buClr>
            </a:pPr>
            <a:endParaRPr lang="en-US" sz="3200" dirty="0"/>
          </a:p>
          <a:p>
            <a:pPr>
              <a:buClr>
                <a:schemeClr val="tx1"/>
              </a:buClr>
            </a:pPr>
            <a:r>
              <a:rPr lang="en-US" sz="3200" dirty="0"/>
              <a:t>That reference can be any type of positioning other than static.</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3200" dirty="0"/>
              <a:t>Element is immediately removed from the document flow.</a:t>
            </a:r>
          </a:p>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20</a:t>
            </a:fld>
            <a:endParaRPr lang="en-US" dirty="0"/>
          </a:p>
        </p:txBody>
      </p:sp>
      <p:pic>
        <p:nvPicPr>
          <p:cNvPr id="9" name="Picture 8" descr="Chart&#10;&#10;Description automatically generated with medium confidence">
            <a:extLst>
              <a:ext uri="{FF2B5EF4-FFF2-40B4-BE49-F238E27FC236}">
                <a16:creationId xmlns:a16="http://schemas.microsoft.com/office/drawing/2014/main" id="{2D68C16F-423B-9C4C-A102-F78D8EDF9EFE}"/>
              </a:ext>
            </a:extLst>
          </p:cNvPr>
          <p:cNvPicPr>
            <a:picLocks noChangeAspect="1"/>
          </p:cNvPicPr>
          <p:nvPr/>
        </p:nvPicPr>
        <p:blipFill>
          <a:blip r:embed="rId3"/>
          <a:stretch>
            <a:fillRect/>
          </a:stretch>
        </p:blipFill>
        <p:spPr>
          <a:xfrm>
            <a:off x="2605617" y="2392476"/>
            <a:ext cx="3924583" cy="5511572"/>
          </a:xfrm>
          <a:prstGeom prst="rect">
            <a:avLst/>
          </a:prstGeom>
        </p:spPr>
      </p:pic>
      <p:cxnSp>
        <p:nvCxnSpPr>
          <p:cNvPr id="11" name="Straight Connector 10">
            <a:extLst>
              <a:ext uri="{FF2B5EF4-FFF2-40B4-BE49-F238E27FC236}">
                <a16:creationId xmlns:a16="http://schemas.microsoft.com/office/drawing/2014/main" id="{1A0E80AF-A28F-864B-9859-727BBC3B6A31}"/>
              </a:ext>
            </a:extLst>
          </p:cNvPr>
          <p:cNvCxnSpPr/>
          <p:nvPr/>
        </p:nvCxnSpPr>
        <p:spPr bwMode="auto">
          <a:xfrm>
            <a:off x="2605617" y="2392476"/>
            <a:ext cx="4007834"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50334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Absolute</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Absolute element, absolutely positions itself on 1st parent container that it can reference.</a:t>
            </a:r>
          </a:p>
          <a:p>
            <a:pPr>
              <a:buClr>
                <a:schemeClr val="tx1"/>
              </a:buClr>
            </a:pPr>
            <a:endParaRPr lang="en-US" sz="3200" dirty="0"/>
          </a:p>
          <a:p>
            <a:pPr>
              <a:buClr>
                <a:schemeClr val="tx1"/>
              </a:buClr>
            </a:pPr>
            <a:r>
              <a:rPr lang="en-US" sz="3200" dirty="0"/>
              <a:t>That reference can be any type of positioning other than static.</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3200" dirty="0"/>
              <a:t>Element is immediately removed from the document flow.</a:t>
            </a:r>
          </a:p>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21</a:t>
            </a:fld>
            <a:endParaRPr lang="en-US" dirty="0"/>
          </a:p>
        </p:txBody>
      </p:sp>
      <p:pic>
        <p:nvPicPr>
          <p:cNvPr id="8" name="Picture 7" descr="Shape&#10;&#10;Description automatically generated with medium confidence">
            <a:extLst>
              <a:ext uri="{FF2B5EF4-FFF2-40B4-BE49-F238E27FC236}">
                <a16:creationId xmlns:a16="http://schemas.microsoft.com/office/drawing/2014/main" id="{6DC8255F-DE4F-1C44-9EC8-B005CFEF9DCD}"/>
              </a:ext>
            </a:extLst>
          </p:cNvPr>
          <p:cNvPicPr>
            <a:picLocks noChangeAspect="1"/>
          </p:cNvPicPr>
          <p:nvPr/>
        </p:nvPicPr>
        <p:blipFill>
          <a:blip r:embed="rId3"/>
          <a:stretch>
            <a:fillRect/>
          </a:stretch>
        </p:blipFill>
        <p:spPr>
          <a:xfrm>
            <a:off x="2594345" y="2376303"/>
            <a:ext cx="3948344" cy="5534154"/>
          </a:xfrm>
          <a:prstGeom prst="rect">
            <a:avLst/>
          </a:prstGeom>
        </p:spPr>
      </p:pic>
    </p:spTree>
    <p:extLst>
      <p:ext uri="{BB962C8B-B14F-4D97-AF65-F5344CB8AC3E}">
        <p14:creationId xmlns:p14="http://schemas.microsoft.com/office/powerpoint/2010/main" val="9076197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Fixed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Very similar to absolute, but with some caveats.</a:t>
            </a:r>
          </a:p>
          <a:p>
            <a:pPr>
              <a:buClr>
                <a:schemeClr val="tx1"/>
              </a:buClr>
            </a:pPr>
            <a:br>
              <a:rPr lang="en-US" sz="3200" dirty="0"/>
            </a:br>
            <a:r>
              <a:rPr lang="en-US" sz="3200" dirty="0"/>
              <a:t>It is relative to the HTML page. </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3200" dirty="0"/>
              <a:t>Fixed element is always on screen, even when we scroll.</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7" name="Picture 6" descr="A picture containing icon&#10;&#10;Description automatically generated">
            <a:extLst>
              <a:ext uri="{FF2B5EF4-FFF2-40B4-BE49-F238E27FC236}">
                <a16:creationId xmlns:a16="http://schemas.microsoft.com/office/drawing/2014/main" id="{50FAFFB5-C828-D041-9025-101FB0D26811}"/>
              </a:ext>
            </a:extLst>
          </p:cNvPr>
          <p:cNvPicPr>
            <a:picLocks noChangeAspect="1"/>
          </p:cNvPicPr>
          <p:nvPr/>
        </p:nvPicPr>
        <p:blipFill>
          <a:blip r:embed="rId3"/>
          <a:stretch>
            <a:fillRect/>
          </a:stretch>
        </p:blipFill>
        <p:spPr>
          <a:xfrm>
            <a:off x="2594935" y="2423727"/>
            <a:ext cx="3944088" cy="5449069"/>
          </a:xfrm>
          <a:prstGeom prst="rect">
            <a:avLst/>
          </a:prstGeom>
        </p:spPr>
      </p:pic>
    </p:spTree>
    <p:extLst>
      <p:ext uri="{BB962C8B-B14F-4D97-AF65-F5344CB8AC3E}">
        <p14:creationId xmlns:p14="http://schemas.microsoft.com/office/powerpoint/2010/main" val="19953271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Sticky</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Allows us to stick the element on the page and move as we scroll.</a:t>
            </a:r>
          </a:p>
          <a:p>
            <a:pPr>
              <a:buClr>
                <a:schemeClr val="tx1"/>
              </a:buClr>
            </a:pPr>
            <a:endParaRPr lang="en-US" sz="3200" dirty="0"/>
          </a:p>
          <a:p>
            <a:pPr>
              <a:buClr>
                <a:schemeClr val="tx1"/>
              </a:buClr>
            </a:pPr>
            <a:r>
              <a:rPr lang="en-US" sz="3200" dirty="0"/>
              <a:t>It behaves as a relative, but as we begin to scroll and as we move down the page, as soon as the element is about to go away, it changes to fixed position and moves with the page.</a:t>
            </a:r>
          </a:p>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23</a:t>
            </a:fld>
            <a:endParaRPr lang="en-US" dirty="0"/>
          </a:p>
        </p:txBody>
      </p:sp>
      <p:pic>
        <p:nvPicPr>
          <p:cNvPr id="7" name="Picture 6" descr="Chart, treemap chart&#10;&#10;Description automatically generated">
            <a:extLst>
              <a:ext uri="{FF2B5EF4-FFF2-40B4-BE49-F238E27FC236}">
                <a16:creationId xmlns:a16="http://schemas.microsoft.com/office/drawing/2014/main" id="{607C18D5-689C-3A48-956E-AEF23FC1AA6D}"/>
              </a:ext>
            </a:extLst>
          </p:cNvPr>
          <p:cNvPicPr>
            <a:picLocks noChangeAspect="1"/>
          </p:cNvPicPr>
          <p:nvPr/>
        </p:nvPicPr>
        <p:blipFill>
          <a:blip r:embed="rId3"/>
          <a:stretch>
            <a:fillRect/>
          </a:stretch>
        </p:blipFill>
        <p:spPr>
          <a:xfrm>
            <a:off x="2606942" y="2260683"/>
            <a:ext cx="3929713" cy="5775158"/>
          </a:xfrm>
          <a:prstGeom prst="rect">
            <a:avLst/>
          </a:prstGeom>
        </p:spPr>
      </p:pic>
    </p:spTree>
    <p:extLst>
      <p:ext uri="{BB962C8B-B14F-4D97-AF65-F5344CB8AC3E}">
        <p14:creationId xmlns:p14="http://schemas.microsoft.com/office/powerpoint/2010/main" val="8275314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Let’s take a look at Positioning in a Browser.</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24</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36895658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1) Make the 2</a:t>
            </a:r>
            <a:r>
              <a:rPr lang="en-US" baseline="30000" dirty="0"/>
              <a:t>nd</a:t>
            </a:r>
            <a:r>
              <a:rPr lang="en-US" dirty="0"/>
              <a:t> box appear all the way on the right side, but within the same row.</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25</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253942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lvl="0">
              <a:buClr>
                <a:schemeClr val="tx1"/>
              </a:buClr>
            </a:pPr>
            <a:r>
              <a:rPr lang="en-US" dirty="0"/>
              <a:t>3) Make the 1</a:t>
            </a:r>
            <a:r>
              <a:rPr lang="en-US" baseline="30000" dirty="0"/>
              <a:t>st</a:t>
            </a:r>
            <a:r>
              <a:rPr lang="en-US" dirty="0"/>
              <a:t> box appear in top right corner of the container.</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6F04696-CFC1-744E-A2BA-B8106827F92B}"/>
              </a:ext>
            </a:extLst>
          </p:cNvPr>
          <p:cNvPicPr>
            <a:picLocks noChangeAspect="1"/>
          </p:cNvPicPr>
          <p:nvPr/>
        </p:nvPicPr>
        <p:blipFill>
          <a:blip r:embed="rId3"/>
          <a:stretch>
            <a:fillRect/>
          </a:stretch>
        </p:blipFill>
        <p:spPr>
          <a:xfrm>
            <a:off x="2007560" y="1116000"/>
            <a:ext cx="5128880" cy="7236000"/>
          </a:xfrm>
          <a:prstGeom prst="rect">
            <a:avLst/>
          </a:prstGeom>
        </p:spPr>
      </p:pic>
    </p:spTree>
    <p:extLst>
      <p:ext uri="{BB962C8B-B14F-4D97-AF65-F5344CB8AC3E}">
        <p14:creationId xmlns:p14="http://schemas.microsoft.com/office/powerpoint/2010/main" val="7779629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dirty="0"/>
              <a:t>The </a:t>
            </a:r>
            <a:r>
              <a:rPr lang="de-DE" dirty="0" err="1"/>
              <a:t>stacking</a:t>
            </a:r>
            <a:r>
              <a:rPr lang="de-DE" dirty="0"/>
              <a:t> </a:t>
            </a:r>
            <a:r>
              <a:rPr lang="de-DE" dirty="0" err="1"/>
              <a:t>context</a:t>
            </a:r>
            <a:endParaRPr lang="de-DE" dirty="0"/>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20234384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z-index</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The z-index property defines the order of the elements on the z-axis. </a:t>
            </a:r>
          </a:p>
          <a:p>
            <a:pPr>
              <a:buClr>
                <a:schemeClr val="tx1"/>
              </a:buClr>
            </a:pPr>
            <a:endParaRPr lang="en-US" sz="3200" dirty="0"/>
          </a:p>
          <a:p>
            <a:pPr>
              <a:buClr>
                <a:schemeClr val="tx1"/>
              </a:buClr>
            </a:pPr>
            <a:r>
              <a:rPr lang="en-US" sz="3200" dirty="0"/>
              <a:t>It works on elements with a position value other than static.</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3200" dirty="0"/>
              <a:t>Moving elements to front/back of each other.</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28</a:t>
            </a:fld>
            <a:endParaRPr lang="en-US" dirty="0"/>
          </a:p>
        </p:txBody>
      </p:sp>
    </p:spTree>
    <p:extLst>
      <p:ext uri="{BB962C8B-B14F-4D97-AF65-F5344CB8AC3E}">
        <p14:creationId xmlns:p14="http://schemas.microsoft.com/office/powerpoint/2010/main" val="29529216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Stacking contexts</a:t>
            </a:r>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It's a parent that contains one or multiple elements. </a:t>
            </a:r>
          </a:p>
          <a:p>
            <a:pPr>
              <a:buClr>
                <a:schemeClr val="tx1"/>
              </a:buClr>
            </a:pPr>
            <a:endParaRPr lang="en-US" sz="3200" dirty="0"/>
          </a:p>
          <a:p>
            <a:pPr>
              <a:buClr>
                <a:schemeClr val="tx1"/>
              </a:buClr>
            </a:pPr>
            <a:r>
              <a:rPr lang="en-US" sz="3200" dirty="0"/>
              <a:t>Those elements will be stacked according to the source order rules, and their z-index values only have meaning within their parent.</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29</a:t>
            </a:fld>
            <a:endParaRPr lang="en-US" dirty="0"/>
          </a:p>
        </p:txBody>
      </p:sp>
      <p:pic>
        <p:nvPicPr>
          <p:cNvPr id="1026" name="Picture 2" descr="Example of stacking rules modified using z-index">
            <a:extLst>
              <a:ext uri="{FF2B5EF4-FFF2-40B4-BE49-F238E27FC236}">
                <a16:creationId xmlns:a16="http://schemas.microsoft.com/office/drawing/2014/main" id="{1CD56BA2-11FB-E74E-B654-AEFFE9CE3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219400"/>
            <a:ext cx="59055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5881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Agenda</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4000" dirty="0"/>
              <a:t>Layout</a:t>
            </a:r>
          </a:p>
          <a:p>
            <a:pPr lvl="1">
              <a:buClr>
                <a:schemeClr val="tx1"/>
              </a:buClr>
            </a:pPr>
            <a:r>
              <a:rPr lang="en-US" sz="3200" dirty="0"/>
              <a:t>Grid</a:t>
            </a:r>
          </a:p>
          <a:p>
            <a:pPr lvl="1">
              <a:buClr>
                <a:schemeClr val="tx1"/>
              </a:buClr>
            </a:pPr>
            <a:endParaRPr lang="en-US" sz="3200" dirty="0"/>
          </a:p>
          <a:p>
            <a:pPr>
              <a:buClr>
                <a:schemeClr val="tx1"/>
              </a:buClr>
            </a:pPr>
            <a:r>
              <a:rPr lang="en-US" sz="4000" dirty="0"/>
              <a:t>Positioning</a:t>
            </a:r>
          </a:p>
          <a:p>
            <a:pPr lvl="1">
              <a:buClr>
                <a:schemeClr val="tx1"/>
              </a:buClr>
            </a:pPr>
            <a:r>
              <a:rPr lang="en-US" sz="3200" dirty="0"/>
              <a:t>Static</a:t>
            </a:r>
          </a:p>
          <a:p>
            <a:pPr lvl="1">
              <a:buClr>
                <a:schemeClr val="tx1"/>
              </a:buClr>
            </a:pPr>
            <a:r>
              <a:rPr lang="en-US" sz="3200" dirty="0"/>
              <a:t>Relative</a:t>
            </a:r>
          </a:p>
          <a:p>
            <a:pPr lvl="1">
              <a:buClr>
                <a:schemeClr val="tx1"/>
              </a:buClr>
            </a:pPr>
            <a:r>
              <a:rPr lang="en-US" sz="3200" dirty="0"/>
              <a:t>Absolute</a:t>
            </a:r>
          </a:p>
          <a:p>
            <a:pPr lvl="1">
              <a:buClr>
                <a:schemeClr val="tx1"/>
              </a:buClr>
            </a:pPr>
            <a:r>
              <a:rPr lang="en-US" sz="3200" dirty="0"/>
              <a:t>Fixed</a:t>
            </a:r>
          </a:p>
          <a:p>
            <a:pPr lvl="1">
              <a:buClr>
                <a:schemeClr val="tx1"/>
              </a:buClr>
            </a:pPr>
            <a:r>
              <a:rPr lang="en-US" sz="3200" dirty="0"/>
              <a:t>Sticky</a:t>
            </a:r>
          </a:p>
          <a:p>
            <a:pPr lvl="1">
              <a:buClr>
                <a:schemeClr val="tx1"/>
              </a:buClr>
            </a:pPr>
            <a:r>
              <a:rPr lang="en-US" sz="3200" dirty="0"/>
              <a:t>The stacking context</a:t>
            </a:r>
          </a:p>
          <a:p>
            <a:pPr lvl="1">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32475900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dirty="0"/>
              <a:t>Reference links</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30</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10383888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718FEE-AED2-314F-91C8-B1BD9EC89B8E}"/>
              </a:ext>
            </a:extLst>
          </p:cNvPr>
          <p:cNvSpPr>
            <a:spLocks noGrp="1"/>
          </p:cNvSpPr>
          <p:nvPr>
            <p:ph type="title"/>
          </p:nvPr>
        </p:nvSpPr>
        <p:spPr/>
        <p:txBody>
          <a:bodyPr/>
          <a:lstStyle/>
          <a:p>
            <a:r>
              <a:rPr lang="de-DE" dirty="0"/>
              <a:t>Reference links</a:t>
            </a:r>
          </a:p>
        </p:txBody>
      </p:sp>
      <p:sp>
        <p:nvSpPr>
          <p:cNvPr id="4" name="Fußzeilenplatzhalter 3">
            <a:extLst>
              <a:ext uri="{FF2B5EF4-FFF2-40B4-BE49-F238E27FC236}">
                <a16:creationId xmlns:a16="http://schemas.microsoft.com/office/drawing/2014/main" id="{B37FEBE1-70FE-9E4A-B959-AED3353E1698}"/>
              </a:ext>
            </a:extLst>
          </p:cNvPr>
          <p:cNvSpPr>
            <a:spLocks noGrp="1"/>
          </p:cNvSpPr>
          <p:nvPr>
            <p:ph type="ftr" sz="quarter" idx="10"/>
          </p:nvPr>
        </p:nvSpPr>
        <p:spPr/>
        <p:txBody>
          <a:bodyPr/>
          <a:lstStyle/>
          <a:p>
            <a:r>
              <a:rPr lang="en-US" dirty="0"/>
              <a:t>IBM </a:t>
            </a:r>
            <a:r>
              <a:rPr lang="en-US" dirty="0" err="1"/>
              <a:t>iX</a:t>
            </a:r>
            <a:r>
              <a:rPr lang="en-US" dirty="0"/>
              <a:t> / © IBM Corporation</a:t>
            </a:r>
          </a:p>
        </p:txBody>
      </p:sp>
      <p:sp>
        <p:nvSpPr>
          <p:cNvPr id="5" name="Foliennummernplatzhalter 4">
            <a:extLst>
              <a:ext uri="{FF2B5EF4-FFF2-40B4-BE49-F238E27FC236}">
                <a16:creationId xmlns:a16="http://schemas.microsoft.com/office/drawing/2014/main" id="{87272684-9C14-0446-9995-01B3DCFBB3BD}"/>
              </a:ext>
            </a:extLst>
          </p:cNvPr>
          <p:cNvSpPr>
            <a:spLocks noGrp="1"/>
          </p:cNvSpPr>
          <p:nvPr>
            <p:ph type="sldNum" sz="quarter" idx="11"/>
          </p:nvPr>
        </p:nvSpPr>
        <p:spPr/>
        <p:txBody>
          <a:bodyPr/>
          <a:lstStyle/>
          <a:p>
            <a:fld id="{59395FB3-9C97-154F-86B2-7E381B951268}" type="slidenum">
              <a:rPr lang="en-US" smtClean="0"/>
              <a:pPr/>
              <a:t>31</a:t>
            </a:fld>
            <a:endParaRPr lang="en-US" dirty="0"/>
          </a:p>
        </p:txBody>
      </p:sp>
      <p:sp>
        <p:nvSpPr>
          <p:cNvPr id="9" name="Textfeld 8">
            <a:extLst>
              <a:ext uri="{FF2B5EF4-FFF2-40B4-BE49-F238E27FC236}">
                <a16:creationId xmlns:a16="http://schemas.microsoft.com/office/drawing/2014/main" id="{B9F6D7D8-F8FF-A247-8C0B-D79E156F77E6}"/>
              </a:ext>
            </a:extLst>
          </p:cNvPr>
          <p:cNvSpPr txBox="1"/>
          <p:nvPr/>
        </p:nvSpPr>
        <p:spPr>
          <a:xfrm>
            <a:off x="465746" y="1500189"/>
            <a:ext cx="8229467" cy="7510612"/>
          </a:xfrm>
          <a:prstGeom prst="rect">
            <a:avLst/>
          </a:prstGeom>
          <a:noFill/>
          <a:ln>
            <a:noFill/>
          </a:ln>
        </p:spPr>
        <p:txBody>
          <a:bodyPr wrap="square" lIns="0" tIns="0" rIns="0" bIns="0" rtlCol="0">
            <a:noAutofit/>
          </a:bodyPr>
          <a:lstStyle/>
          <a:p>
            <a:pPr marL="457200" indent="-457200" defTabSz="914400" fontAlgn="base">
              <a:spcAft>
                <a:spcPct val="0"/>
              </a:spcAft>
              <a:buClr>
                <a:schemeClr val="tx1"/>
              </a:buClr>
              <a:buSzPct val="90000"/>
              <a:buFont typeface="Arial" panose="020B0604020202020204" pitchFamily="34" charset="0"/>
              <a:buChar char="•"/>
            </a:pPr>
            <a:r>
              <a:rPr lang="en-US" sz="2400" kern="0" dirty="0">
                <a:solidFill>
                  <a:schemeClr val="tx1">
                    <a:lumMod val="95000"/>
                    <a:lumOff val="5000"/>
                  </a:schemeClr>
                </a:solidFill>
                <a:latin typeface="IBM Plex Sans" panose="020B0503050203000203" pitchFamily="34" charset="0"/>
              </a:rPr>
              <a:t>Grid</a:t>
            </a: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3"/>
              </a:rPr>
              <a:t>https://developer.mozilla.org/en-US/docs/Learn/CSS/CSS_layout/Grids</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4"/>
              </a:rPr>
              <a:t>https://css-tricks.com/snippets/css/complete-guide-grid/</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5"/>
              </a:rPr>
              <a:t>https://learncssgrid.com/</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6"/>
              </a:rPr>
              <a:t>https://gridbyexample.com/</a:t>
            </a:r>
            <a:endParaRPr lang="de-DE" sz="2400" kern="0" dirty="0">
              <a:solidFill>
                <a:schemeClr val="tx1">
                  <a:lumMod val="95000"/>
                  <a:lumOff val="5000"/>
                </a:schemeClr>
              </a:solidFill>
              <a:latin typeface="IBM Plex Sans" panose="020B0503050203000203" pitchFamily="34" charset="0"/>
            </a:endParaRPr>
          </a:p>
          <a:p>
            <a:pPr marL="457200" indent="-457200" defTabSz="914400" fontAlgn="base">
              <a:spcAft>
                <a:spcPct val="0"/>
              </a:spcAft>
              <a:buClr>
                <a:schemeClr val="tx1"/>
              </a:buClr>
              <a:buSzPct val="90000"/>
              <a:buFont typeface="Arial" panose="020B0604020202020204" pitchFamily="34" charset="0"/>
              <a:buChar char="•"/>
            </a:pPr>
            <a:endParaRPr lang="de-DE" sz="2400" kern="0" dirty="0">
              <a:solidFill>
                <a:schemeClr val="tx1">
                  <a:lumMod val="95000"/>
                  <a:lumOff val="5000"/>
                </a:schemeClr>
              </a:solidFill>
              <a:latin typeface="IBM Plex Sans" panose="020B0503050203000203" pitchFamily="34" charset="0"/>
            </a:endParaRPr>
          </a:p>
          <a:p>
            <a:pPr marL="457200" indent="-457200" defTabSz="914400" fontAlgn="base">
              <a:spcAft>
                <a:spcPct val="0"/>
              </a:spcAft>
              <a:buClr>
                <a:schemeClr val="tx1"/>
              </a:buClr>
              <a:buSzPct val="90000"/>
              <a:buFont typeface="Arial" panose="020B0604020202020204" pitchFamily="34" charset="0"/>
              <a:buChar char="•"/>
            </a:pPr>
            <a:r>
              <a:rPr lang="de-DE" sz="2400" kern="0" dirty="0" err="1">
                <a:solidFill>
                  <a:schemeClr val="tx1">
                    <a:lumMod val="95000"/>
                    <a:lumOff val="5000"/>
                  </a:schemeClr>
                </a:solidFill>
                <a:latin typeface="IBM Plex Sans" panose="020B0503050203000203" pitchFamily="34" charset="0"/>
              </a:rPr>
              <a:t>Positioning</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7"/>
              </a:rPr>
              <a:t>https://developer.mozilla.org/en-US/docs/Learn/CSS/CSS_layout/Positioning</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8"/>
              </a:rPr>
              <a:t>https://developer.mozilla.org/en-US/docs/Web/CSS/position</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9"/>
              </a:rPr>
              <a:t>https://css-tricks.com/almanac/properties/p/position/</a:t>
            </a: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r>
              <a:rPr lang="de-DE" sz="2400" kern="0" dirty="0">
                <a:solidFill>
                  <a:schemeClr val="tx1">
                    <a:lumMod val="95000"/>
                    <a:lumOff val="5000"/>
                  </a:schemeClr>
                </a:solidFill>
                <a:latin typeface="IBM Plex Sans" panose="020B0503050203000203" pitchFamily="34" charset="0"/>
                <a:hlinkClick r:id="rId10"/>
              </a:rPr>
              <a:t>https://developer.mozilla.org/en-US/docs/Web/CSS/CSS_Positioning/Understanding_z_index/The_stacking_context</a:t>
            </a:r>
            <a:endParaRPr lang="de-DE" sz="2400" kern="0" dirty="0">
              <a:solidFill>
                <a:schemeClr val="tx1">
                  <a:lumMod val="95000"/>
                  <a:lumOff val="5000"/>
                </a:schemeClr>
              </a:solidFill>
              <a:latin typeface="IBM Plex Sans" panose="020B0503050203000203" pitchFamily="34" charset="0"/>
            </a:endParaRPr>
          </a:p>
          <a:p>
            <a:pPr lvl="1" defTabSz="914400" fontAlgn="base">
              <a:spcAft>
                <a:spcPct val="0"/>
              </a:spcAft>
              <a:buClr>
                <a:schemeClr val="tx1"/>
              </a:buClr>
              <a:buSzPct val="90000"/>
            </a:pP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endParaRPr lang="de-DE" sz="2400" kern="0" dirty="0">
              <a:solidFill>
                <a:schemeClr val="tx1">
                  <a:lumMod val="95000"/>
                  <a:lumOff val="5000"/>
                </a:schemeClr>
              </a:solidFill>
              <a:latin typeface="IBM Plex Sans" panose="020B0503050203000203" pitchFamily="34" charset="0"/>
            </a:endParaRPr>
          </a:p>
          <a:p>
            <a:pPr marL="1143388" lvl="1" indent="-457200" defTabSz="914400" fontAlgn="base">
              <a:spcAft>
                <a:spcPct val="0"/>
              </a:spcAft>
              <a:buClr>
                <a:schemeClr val="tx1"/>
              </a:buClr>
              <a:buSzPct val="90000"/>
              <a:buFont typeface="Arial" panose="020B0604020202020204" pitchFamily="34" charset="0"/>
              <a:buChar char="•"/>
            </a:pPr>
            <a:endParaRPr lang="de-DE" sz="1600" kern="0" dirty="0">
              <a:solidFill>
                <a:schemeClr val="tx1">
                  <a:lumMod val="95000"/>
                  <a:lumOff val="5000"/>
                </a:schemeClr>
              </a:solidFill>
              <a:latin typeface="IBM Plex Sans" panose="020B0503050203000203" pitchFamily="34" charset="0"/>
            </a:endParaRPr>
          </a:p>
        </p:txBody>
      </p:sp>
      <p:pic>
        <p:nvPicPr>
          <p:cNvPr id="10" name="Grafik 24">
            <a:extLst>
              <a:ext uri="{FF2B5EF4-FFF2-40B4-BE49-F238E27FC236}">
                <a16:creationId xmlns:a16="http://schemas.microsoft.com/office/drawing/2014/main" id="{8CF0FDD2-0BE6-B84C-8B14-1E44278EDED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71972" y="3919116"/>
            <a:ext cx="5770530" cy="2458292"/>
          </a:xfrm>
          <a:prstGeom prst="rect">
            <a:avLst/>
          </a:prstGeom>
        </p:spPr>
      </p:pic>
    </p:spTree>
    <p:extLst>
      <p:ext uri="{BB962C8B-B14F-4D97-AF65-F5344CB8AC3E}">
        <p14:creationId xmlns:p14="http://schemas.microsoft.com/office/powerpoint/2010/main" val="15900471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dirty="0" err="1"/>
              <a:t>Grid</a:t>
            </a:r>
            <a:endParaRPr lang="en-US" dirty="0">
              <a:solidFill>
                <a:schemeClr val="tx1"/>
              </a:solidFill>
            </a:endParaRP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5" name="Grafik 4">
            <a:extLst>
              <a:ext uri="{FF2B5EF4-FFF2-40B4-BE49-F238E27FC236}">
                <a16:creationId xmlns:a16="http://schemas.microsoft.com/office/drawing/2014/main" id="{6F6A581A-318F-E34E-A657-4A2FC97C8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600" y="3863975"/>
            <a:ext cx="9144000" cy="9144000"/>
          </a:xfrm>
          <a:prstGeom prst="rect">
            <a:avLst/>
          </a:prstGeom>
        </p:spPr>
      </p:pic>
      <p:pic>
        <p:nvPicPr>
          <p:cNvPr id="6" name="Grafik 5">
            <a:extLst>
              <a:ext uri="{FF2B5EF4-FFF2-40B4-BE49-F238E27FC236}">
                <a16:creationId xmlns:a16="http://schemas.microsoft.com/office/drawing/2014/main" id="{6E50F401-978D-BE4F-999F-345555F28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672" y="-1001527"/>
            <a:ext cx="4394161" cy="4622429"/>
          </a:xfrm>
          <a:prstGeom prst="rect">
            <a:avLst/>
          </a:prstGeom>
        </p:spPr>
      </p:pic>
    </p:spTree>
    <p:extLst>
      <p:ext uri="{BB962C8B-B14F-4D97-AF65-F5344CB8AC3E}">
        <p14:creationId xmlns:p14="http://schemas.microsoft.com/office/powerpoint/2010/main" val="39073736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Grid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CSS Grid Layout is a two-dimensional layout system for the web.</a:t>
            </a:r>
          </a:p>
          <a:p>
            <a:pPr>
              <a:buClr>
                <a:schemeClr val="tx1"/>
              </a:buClr>
            </a:pPr>
            <a:endParaRPr lang="en-US" sz="3200" dirty="0"/>
          </a:p>
          <a:p>
            <a:pPr>
              <a:buClr>
                <a:schemeClr val="tx1"/>
              </a:buClr>
            </a:pPr>
            <a:r>
              <a:rPr lang="en-US" sz="3200" dirty="0"/>
              <a:t>While flexbox is designed for one-dimensional layout, Grid Layout is designed for two dimensions — lining things up in rows and columns.</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Tree>
    <p:extLst>
      <p:ext uri="{BB962C8B-B14F-4D97-AF65-F5344CB8AC3E}">
        <p14:creationId xmlns:p14="http://schemas.microsoft.com/office/powerpoint/2010/main" val="9577225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Grid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Example of using CSS Grid for a photo gallery.</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6</a:t>
            </a:fld>
            <a:endParaRPr lang="en-US" dirty="0"/>
          </a:p>
        </p:txBody>
      </p:sp>
      <p:pic>
        <p:nvPicPr>
          <p:cNvPr id="1026" name="Picture 2" descr="Getting to know CSS Grid Layout. CSS Grid is the most critical layout… | by  Chris Wright | Campaign Monitor Engineering">
            <a:extLst>
              <a:ext uri="{FF2B5EF4-FFF2-40B4-BE49-F238E27FC236}">
                <a16:creationId xmlns:a16="http://schemas.microsoft.com/office/drawing/2014/main" id="{29C9C4BF-3D7C-8143-AEE7-A929C9CF4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093" y="3295173"/>
            <a:ext cx="7305813" cy="370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1190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Grid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dirty="0"/>
              <a:t>Or typical layout for most websites.</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3074" name="Picture 2">
            <a:extLst>
              <a:ext uri="{FF2B5EF4-FFF2-40B4-BE49-F238E27FC236}">
                <a16:creationId xmlns:a16="http://schemas.microsoft.com/office/drawing/2014/main" id="{527E07C1-652D-5C4E-8EBD-6CAA9E60B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2" y="2244130"/>
            <a:ext cx="8997976" cy="580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7634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Grid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Grid Lines</a:t>
            </a:r>
          </a:p>
          <a:p>
            <a:pPr>
              <a:buClr>
                <a:schemeClr val="tx1"/>
              </a:buClr>
            </a:pPr>
            <a:endParaRPr lang="en-US" sz="3200" dirty="0"/>
          </a:p>
          <a:p>
            <a:pPr>
              <a:buClr>
                <a:schemeClr val="tx1"/>
              </a:buClr>
            </a:pPr>
            <a:r>
              <a:rPr lang="en-US" sz="3200" dirty="0"/>
              <a:t>Lines can be horizontal or vertical.</a:t>
            </a:r>
          </a:p>
          <a:p>
            <a:pPr>
              <a:buClr>
                <a:schemeClr val="tx1"/>
              </a:buClr>
            </a:pPr>
            <a:r>
              <a:rPr lang="en-US" sz="3200" dirty="0"/>
              <a:t>They are referred to by number and can be named.</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8</a:t>
            </a:fld>
            <a:endParaRPr lang="en-US" dirty="0"/>
          </a:p>
        </p:txBody>
      </p:sp>
      <p:grpSp>
        <p:nvGrpSpPr>
          <p:cNvPr id="12" name="Group 11">
            <a:extLst>
              <a:ext uri="{FF2B5EF4-FFF2-40B4-BE49-F238E27FC236}">
                <a16:creationId xmlns:a16="http://schemas.microsoft.com/office/drawing/2014/main" id="{193890CD-0D5F-1B45-828C-8E9C87C21C1D}"/>
              </a:ext>
            </a:extLst>
          </p:cNvPr>
          <p:cNvGrpSpPr/>
          <p:nvPr/>
        </p:nvGrpSpPr>
        <p:grpSpPr>
          <a:xfrm>
            <a:off x="2617470" y="3844252"/>
            <a:ext cx="3909060" cy="2608020"/>
            <a:chOff x="2617470" y="3600450"/>
            <a:chExt cx="3909060" cy="2608020"/>
          </a:xfrm>
        </p:grpSpPr>
        <p:sp>
          <p:nvSpPr>
            <p:cNvPr id="6" name="Rectangle 5">
              <a:extLst>
                <a:ext uri="{FF2B5EF4-FFF2-40B4-BE49-F238E27FC236}">
                  <a16:creationId xmlns:a16="http://schemas.microsoft.com/office/drawing/2014/main" id="{3EEC583F-8891-7440-BD1A-E069D7353EE3}"/>
                </a:ext>
              </a:extLst>
            </p:cNvPr>
            <p:cNvSpPr/>
            <p:nvPr/>
          </p:nvSpPr>
          <p:spPr bwMode="auto">
            <a:xfrm>
              <a:off x="261747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7" name="Rectangle 6">
              <a:extLst>
                <a:ext uri="{FF2B5EF4-FFF2-40B4-BE49-F238E27FC236}">
                  <a16:creationId xmlns:a16="http://schemas.microsoft.com/office/drawing/2014/main" id="{D4834A99-41D4-A042-A9AB-7638C1E1B700}"/>
                </a:ext>
              </a:extLst>
            </p:cNvPr>
            <p:cNvSpPr/>
            <p:nvPr/>
          </p:nvSpPr>
          <p:spPr bwMode="auto">
            <a:xfrm>
              <a:off x="392049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6F9FCD3-28DE-7D45-9F83-D2626D94D55B}"/>
                </a:ext>
              </a:extLst>
            </p:cNvPr>
            <p:cNvSpPr/>
            <p:nvPr/>
          </p:nvSpPr>
          <p:spPr bwMode="auto">
            <a:xfrm>
              <a:off x="2617470" y="4905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9" name="Rectangle 8">
              <a:extLst>
                <a:ext uri="{FF2B5EF4-FFF2-40B4-BE49-F238E27FC236}">
                  <a16:creationId xmlns:a16="http://schemas.microsoft.com/office/drawing/2014/main" id="{AE017490-4B33-C24C-A16D-1C3E7259D423}"/>
                </a:ext>
              </a:extLst>
            </p:cNvPr>
            <p:cNvSpPr/>
            <p:nvPr/>
          </p:nvSpPr>
          <p:spPr bwMode="auto">
            <a:xfrm>
              <a:off x="522351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3BDB7099-BB7E-184D-9C60-16B85B23420E}"/>
                </a:ext>
              </a:extLst>
            </p:cNvPr>
            <p:cNvSpPr/>
            <p:nvPr/>
          </p:nvSpPr>
          <p:spPr bwMode="auto">
            <a:xfrm>
              <a:off x="3931920" y="4905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83E5200A-E8DD-5247-A1DE-DDE8894B453A}"/>
                </a:ext>
              </a:extLst>
            </p:cNvPr>
            <p:cNvSpPr/>
            <p:nvPr/>
          </p:nvSpPr>
          <p:spPr bwMode="auto">
            <a:xfrm>
              <a:off x="5223510" y="4905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grpSp>
      <p:cxnSp>
        <p:nvCxnSpPr>
          <p:cNvPr id="18" name="Straight Connector 17">
            <a:extLst>
              <a:ext uri="{FF2B5EF4-FFF2-40B4-BE49-F238E27FC236}">
                <a16:creationId xmlns:a16="http://schemas.microsoft.com/office/drawing/2014/main" id="{AE4D19C8-074A-0D48-82E8-0D56F006D1B7}"/>
              </a:ext>
            </a:extLst>
          </p:cNvPr>
          <p:cNvCxnSpPr>
            <a:cxnSpLocks/>
          </p:cNvCxnSpPr>
          <p:nvPr/>
        </p:nvCxnSpPr>
        <p:spPr bwMode="auto">
          <a:xfrm>
            <a:off x="3915285" y="3832224"/>
            <a:ext cx="0" cy="2630096"/>
          </a:xfrm>
          <a:prstGeom prst="line">
            <a:avLst/>
          </a:prstGeom>
          <a:ln w="79375">
            <a:solidFill>
              <a:schemeClr val="accent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14276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1B87-4122-144C-B681-92F954606D5F}"/>
              </a:ext>
            </a:extLst>
          </p:cNvPr>
          <p:cNvSpPr>
            <a:spLocks noGrp="1"/>
          </p:cNvSpPr>
          <p:nvPr>
            <p:ph type="title"/>
          </p:nvPr>
        </p:nvSpPr>
        <p:spPr/>
        <p:txBody>
          <a:bodyPr/>
          <a:lstStyle/>
          <a:p>
            <a:r>
              <a:rPr lang="en-GB" dirty="0"/>
              <a:t>Grid</a:t>
            </a:r>
            <a:endParaRPr lang="en-HR" dirty="0"/>
          </a:p>
        </p:txBody>
      </p:sp>
      <p:sp>
        <p:nvSpPr>
          <p:cNvPr id="3" name="Text Placeholder 2">
            <a:extLst>
              <a:ext uri="{FF2B5EF4-FFF2-40B4-BE49-F238E27FC236}">
                <a16:creationId xmlns:a16="http://schemas.microsoft.com/office/drawing/2014/main" id="{FA953649-3BDF-F34A-A20D-5A6D77182878}"/>
              </a:ext>
            </a:extLst>
          </p:cNvPr>
          <p:cNvSpPr>
            <a:spLocks noGrp="1"/>
          </p:cNvSpPr>
          <p:nvPr>
            <p:ph type="body" sz="quarter" idx="12"/>
          </p:nvPr>
        </p:nvSpPr>
        <p:spPr/>
        <p:txBody>
          <a:bodyPr/>
          <a:lstStyle/>
          <a:p>
            <a:pPr>
              <a:buClr>
                <a:schemeClr val="tx1"/>
              </a:buClr>
            </a:pPr>
            <a:r>
              <a:rPr lang="en-US" sz="3200" b="1" dirty="0"/>
              <a:t>Grid Lines</a:t>
            </a:r>
          </a:p>
          <a:p>
            <a:pPr>
              <a:buClr>
                <a:schemeClr val="tx1"/>
              </a:buClr>
            </a:pPr>
            <a:endParaRPr lang="en-US" sz="3200" dirty="0"/>
          </a:p>
          <a:p>
            <a:pPr>
              <a:buClr>
                <a:schemeClr val="tx1"/>
              </a:buClr>
            </a:pPr>
            <a:r>
              <a:rPr lang="en-US" sz="3200" dirty="0"/>
              <a:t>Lines can be horizontal or vertical.</a:t>
            </a:r>
          </a:p>
          <a:p>
            <a:pPr>
              <a:buClr>
                <a:schemeClr val="tx1"/>
              </a:buClr>
            </a:pPr>
            <a:r>
              <a:rPr lang="en-US" sz="3200" dirty="0"/>
              <a:t>They are referred to by number and can be named.</a:t>
            </a:r>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endParaRPr lang="en-US" sz="3200" dirty="0"/>
          </a:p>
          <a:p>
            <a:pPr>
              <a:buClr>
                <a:schemeClr val="tx1"/>
              </a:buClr>
            </a:pPr>
            <a:r>
              <a:rPr lang="en-US" sz="2400" dirty="0"/>
              <a:t>The highlighted is Column Line 2.</a:t>
            </a:r>
          </a:p>
        </p:txBody>
      </p:sp>
      <p:sp>
        <p:nvSpPr>
          <p:cNvPr id="4" name="Footer Placeholder 3">
            <a:extLst>
              <a:ext uri="{FF2B5EF4-FFF2-40B4-BE49-F238E27FC236}">
                <a16:creationId xmlns:a16="http://schemas.microsoft.com/office/drawing/2014/main" id="{3298DEA6-A2AB-6845-97C7-296D531A9DD3}"/>
              </a:ext>
            </a:extLst>
          </p:cNvPr>
          <p:cNvSpPr>
            <a:spLocks noGrp="1"/>
          </p:cNvSpPr>
          <p:nvPr>
            <p:ph type="ftr" sz="quarter" idx="10"/>
          </p:nvPr>
        </p:nvSpPr>
        <p:spPr/>
        <p:txBody>
          <a:bodyPr/>
          <a:lstStyle/>
          <a:p>
            <a:r>
              <a:rPr lang="en-US"/>
              <a:t>IBM iX / © IBM Corporation</a:t>
            </a:r>
            <a:endParaRPr lang="en-US" dirty="0"/>
          </a:p>
        </p:txBody>
      </p:sp>
      <p:sp>
        <p:nvSpPr>
          <p:cNvPr id="5" name="Slide Number Placeholder 4">
            <a:extLst>
              <a:ext uri="{FF2B5EF4-FFF2-40B4-BE49-F238E27FC236}">
                <a16:creationId xmlns:a16="http://schemas.microsoft.com/office/drawing/2014/main" id="{CF970239-AEB0-204D-A0B1-39DCF01B1811}"/>
              </a:ext>
            </a:extLst>
          </p:cNvPr>
          <p:cNvSpPr>
            <a:spLocks noGrp="1"/>
          </p:cNvSpPr>
          <p:nvPr>
            <p:ph type="sldNum" sz="quarter" idx="11"/>
          </p:nvPr>
        </p:nvSpPr>
        <p:spPr/>
        <p:txBody>
          <a:bodyPr/>
          <a:lstStyle/>
          <a:p>
            <a:fld id="{59395FB3-9C97-154F-86B2-7E381B951268}" type="slidenum">
              <a:rPr lang="en-US" smtClean="0"/>
              <a:pPr/>
              <a:t>9</a:t>
            </a:fld>
            <a:endParaRPr lang="en-US" dirty="0"/>
          </a:p>
        </p:txBody>
      </p:sp>
      <p:grpSp>
        <p:nvGrpSpPr>
          <p:cNvPr id="12" name="Group 11">
            <a:extLst>
              <a:ext uri="{FF2B5EF4-FFF2-40B4-BE49-F238E27FC236}">
                <a16:creationId xmlns:a16="http://schemas.microsoft.com/office/drawing/2014/main" id="{193890CD-0D5F-1B45-828C-8E9C87C21C1D}"/>
              </a:ext>
            </a:extLst>
          </p:cNvPr>
          <p:cNvGrpSpPr/>
          <p:nvPr/>
        </p:nvGrpSpPr>
        <p:grpSpPr>
          <a:xfrm>
            <a:off x="2617470" y="3844252"/>
            <a:ext cx="3909060" cy="2608020"/>
            <a:chOff x="2617470" y="3600450"/>
            <a:chExt cx="3909060" cy="2608020"/>
          </a:xfrm>
        </p:grpSpPr>
        <p:sp>
          <p:nvSpPr>
            <p:cNvPr id="6" name="Rectangle 5">
              <a:extLst>
                <a:ext uri="{FF2B5EF4-FFF2-40B4-BE49-F238E27FC236}">
                  <a16:creationId xmlns:a16="http://schemas.microsoft.com/office/drawing/2014/main" id="{3EEC583F-8891-7440-BD1A-E069D7353EE3}"/>
                </a:ext>
              </a:extLst>
            </p:cNvPr>
            <p:cNvSpPr/>
            <p:nvPr/>
          </p:nvSpPr>
          <p:spPr bwMode="auto">
            <a:xfrm>
              <a:off x="261747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7" name="Rectangle 6">
              <a:extLst>
                <a:ext uri="{FF2B5EF4-FFF2-40B4-BE49-F238E27FC236}">
                  <a16:creationId xmlns:a16="http://schemas.microsoft.com/office/drawing/2014/main" id="{D4834A99-41D4-A042-A9AB-7638C1E1B700}"/>
                </a:ext>
              </a:extLst>
            </p:cNvPr>
            <p:cNvSpPr/>
            <p:nvPr/>
          </p:nvSpPr>
          <p:spPr bwMode="auto">
            <a:xfrm>
              <a:off x="392049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6F9FCD3-28DE-7D45-9F83-D2626D94D55B}"/>
                </a:ext>
              </a:extLst>
            </p:cNvPr>
            <p:cNvSpPr/>
            <p:nvPr/>
          </p:nvSpPr>
          <p:spPr bwMode="auto">
            <a:xfrm>
              <a:off x="2617470" y="4905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9" name="Rectangle 8">
              <a:extLst>
                <a:ext uri="{FF2B5EF4-FFF2-40B4-BE49-F238E27FC236}">
                  <a16:creationId xmlns:a16="http://schemas.microsoft.com/office/drawing/2014/main" id="{AE017490-4B33-C24C-A16D-1C3E7259D423}"/>
                </a:ext>
              </a:extLst>
            </p:cNvPr>
            <p:cNvSpPr/>
            <p:nvPr/>
          </p:nvSpPr>
          <p:spPr bwMode="auto">
            <a:xfrm>
              <a:off x="5223510" y="3600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3BDB7099-BB7E-184D-9C60-16B85B23420E}"/>
                </a:ext>
              </a:extLst>
            </p:cNvPr>
            <p:cNvSpPr/>
            <p:nvPr/>
          </p:nvSpPr>
          <p:spPr bwMode="auto">
            <a:xfrm>
              <a:off x="3931920" y="4905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83E5200A-E8DD-5247-A1DE-DDE8894B453A}"/>
                </a:ext>
              </a:extLst>
            </p:cNvPr>
            <p:cNvSpPr/>
            <p:nvPr/>
          </p:nvSpPr>
          <p:spPr bwMode="auto">
            <a:xfrm>
              <a:off x="5223510" y="4905450"/>
              <a:ext cx="1303020" cy="1303020"/>
            </a:xfrm>
            <a:prstGeom prst="rect">
              <a:avLst/>
            </a:prstGeom>
            <a:noFill/>
            <a:ln w="762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HR"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grpSp>
      <p:sp>
        <p:nvSpPr>
          <p:cNvPr id="13" name="TextBox 12">
            <a:extLst>
              <a:ext uri="{FF2B5EF4-FFF2-40B4-BE49-F238E27FC236}">
                <a16:creationId xmlns:a16="http://schemas.microsoft.com/office/drawing/2014/main" id="{D36C920D-DD15-0C4E-9D41-E31A79253972}"/>
              </a:ext>
            </a:extLst>
          </p:cNvPr>
          <p:cNvSpPr txBox="1"/>
          <p:nvPr/>
        </p:nvSpPr>
        <p:spPr>
          <a:xfrm>
            <a:off x="2490976" y="3628808"/>
            <a:ext cx="107402" cy="215444"/>
          </a:xfrm>
          <a:prstGeom prst="rect">
            <a:avLst/>
          </a:prstGeom>
          <a:noFill/>
          <a:ln>
            <a:noFill/>
          </a:ln>
        </p:spPr>
        <p:txBody>
          <a:bodyPr wrap="none" lIns="0" tIns="0" rIns="0" bIns="0" rtlCol="0">
            <a:spAutoFit/>
          </a:bodyPr>
          <a:lstStyle/>
          <a:p>
            <a:pPr algn="l"/>
            <a:r>
              <a:rPr lang="en-HR" sz="1400" dirty="0">
                <a:latin typeface="IBM Plex Sans" charset="0"/>
                <a:ea typeface="IBM Plex Sans" charset="0"/>
                <a:cs typeface="IBM Plex Sans" charset="0"/>
              </a:rPr>
              <a:t>1</a:t>
            </a:r>
          </a:p>
        </p:txBody>
      </p:sp>
      <p:sp>
        <p:nvSpPr>
          <p:cNvPr id="14" name="TextBox 13">
            <a:extLst>
              <a:ext uri="{FF2B5EF4-FFF2-40B4-BE49-F238E27FC236}">
                <a16:creationId xmlns:a16="http://schemas.microsoft.com/office/drawing/2014/main" id="{561A97F3-5F4A-8D47-9EAC-371B50BA8C3B}"/>
              </a:ext>
            </a:extLst>
          </p:cNvPr>
          <p:cNvSpPr txBox="1"/>
          <p:nvPr/>
        </p:nvSpPr>
        <p:spPr>
          <a:xfrm>
            <a:off x="3878219" y="3626828"/>
            <a:ext cx="107402" cy="215444"/>
          </a:xfrm>
          <a:prstGeom prst="rect">
            <a:avLst/>
          </a:prstGeom>
          <a:noFill/>
          <a:ln>
            <a:noFill/>
          </a:ln>
        </p:spPr>
        <p:txBody>
          <a:bodyPr wrap="none" lIns="0" tIns="0" rIns="0" bIns="0" rtlCol="0">
            <a:spAutoFit/>
          </a:bodyPr>
          <a:lstStyle/>
          <a:p>
            <a:pPr algn="l"/>
            <a:r>
              <a:rPr lang="en-HR" sz="1400" dirty="0">
                <a:latin typeface="IBM Plex Sans" charset="0"/>
                <a:ea typeface="IBM Plex Sans" charset="0"/>
                <a:cs typeface="IBM Plex Sans" charset="0"/>
              </a:rPr>
              <a:t>2</a:t>
            </a:r>
          </a:p>
        </p:txBody>
      </p:sp>
      <p:sp>
        <p:nvSpPr>
          <p:cNvPr id="15" name="TextBox 14">
            <a:extLst>
              <a:ext uri="{FF2B5EF4-FFF2-40B4-BE49-F238E27FC236}">
                <a16:creationId xmlns:a16="http://schemas.microsoft.com/office/drawing/2014/main" id="{5BEC08BD-6D86-1D43-BB3F-F24C5E996402}"/>
              </a:ext>
            </a:extLst>
          </p:cNvPr>
          <p:cNvSpPr txBox="1"/>
          <p:nvPr/>
        </p:nvSpPr>
        <p:spPr>
          <a:xfrm>
            <a:off x="5175524" y="3628808"/>
            <a:ext cx="107402" cy="215444"/>
          </a:xfrm>
          <a:prstGeom prst="rect">
            <a:avLst/>
          </a:prstGeom>
          <a:noFill/>
          <a:ln>
            <a:noFill/>
          </a:ln>
        </p:spPr>
        <p:txBody>
          <a:bodyPr wrap="none" lIns="0" tIns="0" rIns="0" bIns="0" rtlCol="0">
            <a:spAutoFit/>
          </a:bodyPr>
          <a:lstStyle/>
          <a:p>
            <a:pPr algn="l"/>
            <a:r>
              <a:rPr lang="en-HR" sz="1400" dirty="0">
                <a:latin typeface="IBM Plex Sans" charset="0"/>
                <a:ea typeface="IBM Plex Sans" charset="0"/>
                <a:cs typeface="IBM Plex Sans" charset="0"/>
              </a:rPr>
              <a:t>3</a:t>
            </a:r>
          </a:p>
        </p:txBody>
      </p:sp>
      <p:sp>
        <p:nvSpPr>
          <p:cNvPr id="16" name="TextBox 15">
            <a:extLst>
              <a:ext uri="{FF2B5EF4-FFF2-40B4-BE49-F238E27FC236}">
                <a16:creationId xmlns:a16="http://schemas.microsoft.com/office/drawing/2014/main" id="{7CD08132-EAF1-614E-A0DC-8BF599395D79}"/>
              </a:ext>
            </a:extLst>
          </p:cNvPr>
          <p:cNvSpPr txBox="1"/>
          <p:nvPr/>
        </p:nvSpPr>
        <p:spPr>
          <a:xfrm>
            <a:off x="6557052" y="3626828"/>
            <a:ext cx="107402" cy="215444"/>
          </a:xfrm>
          <a:prstGeom prst="rect">
            <a:avLst/>
          </a:prstGeom>
          <a:noFill/>
          <a:ln>
            <a:noFill/>
          </a:ln>
        </p:spPr>
        <p:txBody>
          <a:bodyPr wrap="none" lIns="0" tIns="0" rIns="0" bIns="0" rtlCol="0">
            <a:spAutoFit/>
          </a:bodyPr>
          <a:lstStyle/>
          <a:p>
            <a:pPr algn="l"/>
            <a:r>
              <a:rPr lang="en-HR" sz="1400" dirty="0">
                <a:latin typeface="IBM Plex Sans" charset="0"/>
                <a:ea typeface="IBM Plex Sans" charset="0"/>
                <a:cs typeface="IBM Plex Sans" charset="0"/>
              </a:rPr>
              <a:t>4</a:t>
            </a:r>
          </a:p>
        </p:txBody>
      </p:sp>
      <p:cxnSp>
        <p:nvCxnSpPr>
          <p:cNvPr id="18" name="Straight Connector 17">
            <a:extLst>
              <a:ext uri="{FF2B5EF4-FFF2-40B4-BE49-F238E27FC236}">
                <a16:creationId xmlns:a16="http://schemas.microsoft.com/office/drawing/2014/main" id="{AE4D19C8-074A-0D48-82E8-0D56F006D1B7}"/>
              </a:ext>
            </a:extLst>
          </p:cNvPr>
          <p:cNvCxnSpPr>
            <a:cxnSpLocks/>
          </p:cNvCxnSpPr>
          <p:nvPr/>
        </p:nvCxnSpPr>
        <p:spPr bwMode="auto">
          <a:xfrm>
            <a:off x="3915285" y="3832224"/>
            <a:ext cx="0" cy="2630096"/>
          </a:xfrm>
          <a:prstGeom prst="line">
            <a:avLst/>
          </a:prstGeom>
          <a:ln w="79375">
            <a:solidFill>
              <a:schemeClr val="accent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4717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IBM 2019 Master template (black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72000" tIns="72000" rIns="72000" bIns="72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39700B1B-504B-F041-A025-0A7822F09061}"/>
    </a:ext>
  </a:extLst>
</a:theme>
</file>

<file path=ppt/theme/theme2.xml><?xml version="1.0" encoding="utf-8"?>
<a:theme xmlns:a="http://schemas.openxmlformats.org/drawingml/2006/main" name="IBM 2019 Master template (blu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99D29BA-02AD-194B-9347-CD32F0128EFD}"/>
    </a:ext>
  </a:extLst>
</a:theme>
</file>

<file path=ppt/theme/theme3.xml><?xml version="1.0" encoding="utf-8"?>
<a:theme xmlns:a="http://schemas.openxmlformats.org/drawingml/2006/main" name="IBM 2019 Master template (white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bg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accent2"/>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3293EC15-773F-5D41-A210-98ADD9723F6F}" vid="{743231AE-FF1B-EA41-86ED-230B4150C97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32157</TotalTime>
  <Words>1892</Words>
  <Application>Microsoft Macintosh PowerPoint</Application>
  <PresentationFormat>Custom</PresentationFormat>
  <Paragraphs>353</Paragraphs>
  <Slides>31</Slides>
  <Notes>27</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31</vt:i4>
      </vt:variant>
    </vt:vector>
  </HeadingPairs>
  <TitlesOfParts>
    <vt:vector size="40" baseType="lpstr">
      <vt:lpstr>.AppleSystemUIFont</vt:lpstr>
      <vt:lpstr>Arial</vt:lpstr>
      <vt:lpstr>HelvNeue Light for IBM</vt:lpstr>
      <vt:lpstr>IBM Plex Sans</vt:lpstr>
      <vt:lpstr>System Font Regular</vt:lpstr>
      <vt:lpstr>Wingdings</vt:lpstr>
      <vt:lpstr>IBM 2019 Master template (black background)</vt:lpstr>
      <vt:lpstr>IBM 2019 Master template (blue background)</vt:lpstr>
      <vt:lpstr>IBM 2019 Master template (white background)</vt:lpstr>
      <vt:lpstr>ecx.io Frontend Bootcamp — CSS Day 4 13.07.2021.</vt:lpstr>
      <vt:lpstr>Introduction round</vt:lpstr>
      <vt:lpstr>Agenda</vt:lpstr>
      <vt:lpstr>Grid</vt:lpstr>
      <vt:lpstr>Grid</vt:lpstr>
      <vt:lpstr>Grid</vt:lpstr>
      <vt:lpstr>Grid</vt:lpstr>
      <vt:lpstr>Grid</vt:lpstr>
      <vt:lpstr>Grid</vt:lpstr>
      <vt:lpstr>Grid</vt:lpstr>
      <vt:lpstr>Grid</vt:lpstr>
      <vt:lpstr>Grid</vt:lpstr>
      <vt:lpstr>Grid</vt:lpstr>
      <vt:lpstr>PowerPoint Presentation</vt:lpstr>
      <vt:lpstr>PowerPoint Presentation</vt:lpstr>
      <vt:lpstr>PowerPoint Presentation</vt:lpstr>
      <vt:lpstr>Positioning</vt:lpstr>
      <vt:lpstr>Static</vt:lpstr>
      <vt:lpstr>Relative</vt:lpstr>
      <vt:lpstr>Absolute</vt:lpstr>
      <vt:lpstr>Absolute</vt:lpstr>
      <vt:lpstr>Fixed</vt:lpstr>
      <vt:lpstr>Sticky</vt:lpstr>
      <vt:lpstr>PowerPoint Presentation</vt:lpstr>
      <vt:lpstr>PowerPoint Presentation</vt:lpstr>
      <vt:lpstr>PowerPoint Presentation</vt:lpstr>
      <vt:lpstr>The stacking context</vt:lpstr>
      <vt:lpstr>z-index</vt:lpstr>
      <vt:lpstr>Stacking contexts</vt:lpstr>
      <vt:lpstr>Reference links</vt:lpstr>
      <vt:lpstr>Reference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ecx.io Frontend Bootcamp — Name of client company Workstream or date</dc:title>
  <dc:creator>Mario Perokovic - ecxio</dc:creator>
  <cp:lastModifiedBy>Silvio Papac - ecxio</cp:lastModifiedBy>
  <cp:revision>811</cp:revision>
  <cp:lastPrinted>2019-11-28T09:46:16Z</cp:lastPrinted>
  <dcterms:created xsi:type="dcterms:W3CDTF">2021-04-20T12:14:04Z</dcterms:created>
  <dcterms:modified xsi:type="dcterms:W3CDTF">2021-07-13T12:17:24Z</dcterms:modified>
</cp:coreProperties>
</file>